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4"/>
  </p:notesMasterIdLst>
  <p:sldIdLst>
    <p:sldId id="256" r:id="rId2"/>
    <p:sldId id="351" r:id="rId3"/>
    <p:sldId id="352" r:id="rId4"/>
    <p:sldId id="362" r:id="rId5"/>
    <p:sldId id="403" r:id="rId6"/>
    <p:sldId id="404" r:id="rId7"/>
    <p:sldId id="405" r:id="rId8"/>
    <p:sldId id="406" r:id="rId9"/>
    <p:sldId id="407" r:id="rId10"/>
    <p:sldId id="408" r:id="rId11"/>
    <p:sldId id="409" r:id="rId12"/>
    <p:sldId id="410" r:id="rId13"/>
    <p:sldId id="411" r:id="rId14"/>
    <p:sldId id="412" r:id="rId15"/>
    <p:sldId id="413" r:id="rId16"/>
    <p:sldId id="414" r:id="rId17"/>
    <p:sldId id="415" r:id="rId18"/>
    <p:sldId id="416" r:id="rId19"/>
    <p:sldId id="418" r:id="rId20"/>
    <p:sldId id="500" r:id="rId21"/>
    <p:sldId id="501" r:id="rId22"/>
    <p:sldId id="502" r:id="rId23"/>
    <p:sldId id="504" r:id="rId24"/>
    <p:sldId id="373" r:id="rId25"/>
    <p:sldId id="374" r:id="rId26"/>
    <p:sldId id="419" r:id="rId27"/>
    <p:sldId id="512" r:id="rId28"/>
    <p:sldId id="513" r:id="rId29"/>
    <p:sldId id="505" r:id="rId30"/>
    <p:sldId id="420" r:id="rId31"/>
    <p:sldId id="508" r:id="rId32"/>
    <p:sldId id="507" r:id="rId33"/>
    <p:sldId id="509" r:id="rId34"/>
    <p:sldId id="422" r:id="rId35"/>
    <p:sldId id="364" r:id="rId36"/>
    <p:sldId id="365" r:id="rId37"/>
    <p:sldId id="366" r:id="rId38"/>
    <p:sldId id="367" r:id="rId39"/>
    <p:sldId id="368" r:id="rId40"/>
    <p:sldId id="324" r:id="rId41"/>
    <p:sldId id="370" r:id="rId42"/>
    <p:sldId id="371" r:id="rId43"/>
    <p:sldId id="372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76" r:id="rId62"/>
    <p:sldId id="379" r:id="rId63"/>
    <p:sldId id="380" r:id="rId64"/>
    <p:sldId id="381" r:id="rId65"/>
    <p:sldId id="382" r:id="rId66"/>
    <p:sldId id="383" r:id="rId67"/>
    <p:sldId id="384" r:id="rId68"/>
    <p:sldId id="385" r:id="rId69"/>
    <p:sldId id="386" r:id="rId70"/>
    <p:sldId id="387" r:id="rId71"/>
    <p:sldId id="388" r:id="rId72"/>
    <p:sldId id="389" r:id="rId73"/>
    <p:sldId id="390" r:id="rId74"/>
    <p:sldId id="391" r:id="rId75"/>
    <p:sldId id="392" r:id="rId76"/>
    <p:sldId id="393" r:id="rId77"/>
    <p:sldId id="394" r:id="rId78"/>
    <p:sldId id="395" r:id="rId79"/>
    <p:sldId id="396" r:id="rId80"/>
    <p:sldId id="397" r:id="rId81"/>
    <p:sldId id="398" r:id="rId82"/>
    <p:sldId id="399" r:id="rId83"/>
    <p:sldId id="400" r:id="rId84"/>
    <p:sldId id="401" r:id="rId85"/>
    <p:sldId id="402" r:id="rId86"/>
    <p:sldId id="452" r:id="rId87"/>
    <p:sldId id="453" r:id="rId88"/>
    <p:sldId id="454" r:id="rId89"/>
    <p:sldId id="455" r:id="rId90"/>
    <p:sldId id="456" r:id="rId91"/>
    <p:sldId id="457" r:id="rId92"/>
    <p:sldId id="458" r:id="rId93"/>
    <p:sldId id="459" r:id="rId94"/>
    <p:sldId id="460" r:id="rId95"/>
    <p:sldId id="461" r:id="rId96"/>
    <p:sldId id="462" r:id="rId97"/>
    <p:sldId id="463" r:id="rId98"/>
    <p:sldId id="464" r:id="rId99"/>
    <p:sldId id="465" r:id="rId100"/>
    <p:sldId id="466" r:id="rId101"/>
    <p:sldId id="467" r:id="rId102"/>
    <p:sldId id="468" r:id="rId103"/>
    <p:sldId id="469" r:id="rId104"/>
    <p:sldId id="470" r:id="rId105"/>
    <p:sldId id="471" r:id="rId106"/>
    <p:sldId id="472" r:id="rId107"/>
    <p:sldId id="473" r:id="rId108"/>
    <p:sldId id="474" r:id="rId109"/>
    <p:sldId id="475" r:id="rId110"/>
    <p:sldId id="476" r:id="rId111"/>
    <p:sldId id="477" r:id="rId112"/>
    <p:sldId id="478" r:id="rId113"/>
    <p:sldId id="479" r:id="rId114"/>
    <p:sldId id="480" r:id="rId115"/>
    <p:sldId id="481" r:id="rId116"/>
    <p:sldId id="482" r:id="rId117"/>
    <p:sldId id="483" r:id="rId118"/>
    <p:sldId id="485" r:id="rId119"/>
    <p:sldId id="486" r:id="rId120"/>
    <p:sldId id="487" r:id="rId121"/>
    <p:sldId id="488" r:id="rId122"/>
    <p:sldId id="489" r:id="rId123"/>
    <p:sldId id="490" r:id="rId124"/>
    <p:sldId id="491" r:id="rId125"/>
    <p:sldId id="492" r:id="rId126"/>
    <p:sldId id="493" r:id="rId127"/>
    <p:sldId id="494" r:id="rId128"/>
    <p:sldId id="495" r:id="rId129"/>
    <p:sldId id="496" r:id="rId130"/>
    <p:sldId id="497" r:id="rId131"/>
    <p:sldId id="498" r:id="rId132"/>
    <p:sldId id="499" r:id="rId13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542" autoAdjust="0"/>
  </p:normalViewPr>
  <p:slideViewPr>
    <p:cSldViewPr snapToGrid="0">
      <p:cViewPr varScale="1">
        <p:scale>
          <a:sx n="57" d="100"/>
          <a:sy n="57" d="100"/>
        </p:scale>
        <p:origin x="16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2B2CF-B11A-4FE5-A31B-552A9073FE9C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1A12D-267E-469F-A4DC-AD7CA34358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105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**English Presentation </a:t>
            </a:r>
            <a:r>
              <a:rPr lang="tr-TR" dirty="0" err="1" smtClean="0"/>
              <a:t>Script</a:t>
            </a:r>
            <a:r>
              <a:rPr lang="tr-TR" dirty="0" smtClean="0"/>
              <a:t>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**Word </a:t>
            </a:r>
            <a:r>
              <a:rPr lang="tr-TR" dirty="0" err="1" smtClean="0"/>
              <a:t>Embedding</a:t>
            </a:r>
            <a:r>
              <a:rPr lang="tr-TR" dirty="0" smtClean="0"/>
              <a:t> in NLP**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What</a:t>
            </a:r>
            <a:r>
              <a:rPr lang="tr-TR" dirty="0" smtClean="0"/>
              <a:t> is Word </a:t>
            </a:r>
            <a:r>
              <a:rPr lang="tr-TR" dirty="0" err="1" smtClean="0"/>
              <a:t>Embedding</a:t>
            </a:r>
            <a:r>
              <a:rPr lang="tr-TR" dirty="0" smtClean="0"/>
              <a:t>?**  </a:t>
            </a:r>
          </a:p>
          <a:p>
            <a:r>
              <a:rPr lang="tr-TR" dirty="0" smtClean="0"/>
              <a:t>Word </a:t>
            </a:r>
            <a:r>
              <a:rPr lang="tr-TR" dirty="0" err="1" smtClean="0"/>
              <a:t>embedding</a:t>
            </a:r>
            <a:r>
              <a:rPr lang="tr-TR" dirty="0" smtClean="0"/>
              <a:t> is a </a:t>
            </a:r>
            <a:r>
              <a:rPr lang="tr-TR" dirty="0" err="1" smtClean="0"/>
              <a:t>technique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represents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 as **</a:t>
            </a:r>
            <a:r>
              <a:rPr lang="tr-TR" dirty="0" err="1" smtClean="0"/>
              <a:t>numerical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** in a </a:t>
            </a:r>
            <a:r>
              <a:rPr lang="tr-TR" dirty="0" err="1" smtClean="0"/>
              <a:t>high-dimensional</a:t>
            </a:r>
            <a:r>
              <a:rPr lang="tr-TR" dirty="0" smtClean="0"/>
              <a:t> </a:t>
            </a:r>
            <a:r>
              <a:rPr lang="tr-TR" dirty="0" err="1" smtClean="0"/>
              <a:t>space</a:t>
            </a:r>
            <a:r>
              <a:rPr lang="tr-TR" dirty="0" smtClean="0"/>
              <a:t>. </a:t>
            </a:r>
            <a:r>
              <a:rPr lang="tr-TR" dirty="0" err="1" smtClean="0"/>
              <a:t>Unlike</a:t>
            </a:r>
            <a:r>
              <a:rPr lang="tr-TR" dirty="0" smtClean="0"/>
              <a:t> </a:t>
            </a:r>
            <a:r>
              <a:rPr lang="tr-TR" dirty="0" err="1" smtClean="0"/>
              <a:t>traditional</a:t>
            </a:r>
            <a:r>
              <a:rPr lang="tr-TR" dirty="0" smtClean="0"/>
              <a:t> </a:t>
            </a:r>
            <a:r>
              <a:rPr lang="tr-TR" dirty="0" err="1" smtClean="0"/>
              <a:t>methods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</a:t>
            </a:r>
            <a:r>
              <a:rPr lang="tr-TR" dirty="0" err="1" smtClean="0"/>
              <a:t>one</a:t>
            </a:r>
            <a:r>
              <a:rPr lang="tr-TR" dirty="0" smtClean="0"/>
              <a:t>-hot </a:t>
            </a:r>
            <a:r>
              <a:rPr lang="tr-TR" dirty="0" err="1" smtClean="0"/>
              <a:t>encoding</a:t>
            </a:r>
            <a:r>
              <a:rPr lang="tr-TR" dirty="0" smtClean="0"/>
              <a:t>),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 </a:t>
            </a:r>
            <a:r>
              <a:rPr lang="tr-TR" dirty="0" err="1" smtClean="0"/>
              <a:t>capture</a:t>
            </a:r>
            <a:r>
              <a:rPr lang="tr-TR" dirty="0" smtClean="0"/>
              <a:t> </a:t>
            </a: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relationships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contextual</a:t>
            </a:r>
            <a:r>
              <a:rPr lang="tr-TR" dirty="0" smtClean="0"/>
              <a:t> </a:t>
            </a:r>
            <a:r>
              <a:rPr lang="tr-TR" dirty="0" err="1" smtClean="0"/>
              <a:t>meanings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Use</a:t>
            </a:r>
            <a:r>
              <a:rPr lang="tr-TR" dirty="0" smtClean="0"/>
              <a:t> Word </a:t>
            </a:r>
            <a:r>
              <a:rPr lang="tr-TR" dirty="0" err="1" smtClean="0"/>
              <a:t>Embedding</a:t>
            </a:r>
            <a:r>
              <a:rPr lang="tr-TR" dirty="0" smtClean="0"/>
              <a:t>?**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Similarity</a:t>
            </a:r>
            <a:r>
              <a:rPr lang="tr-TR" dirty="0" smtClean="0"/>
              <a:t>**: </a:t>
            </a:r>
            <a:r>
              <a:rPr lang="tr-TR" dirty="0" err="1" smtClean="0"/>
              <a:t>Words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similar</a:t>
            </a:r>
            <a:r>
              <a:rPr lang="tr-TR" dirty="0" smtClean="0"/>
              <a:t> </a:t>
            </a:r>
            <a:r>
              <a:rPr lang="tr-TR" dirty="0" err="1" smtClean="0"/>
              <a:t>meanings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"</a:t>
            </a:r>
            <a:r>
              <a:rPr lang="tr-TR" dirty="0" err="1" smtClean="0"/>
              <a:t>happy</a:t>
            </a:r>
            <a:r>
              <a:rPr lang="tr-TR" dirty="0" smtClean="0"/>
              <a:t>" </a:t>
            </a:r>
            <a:r>
              <a:rPr lang="tr-TR" dirty="0" err="1" smtClean="0"/>
              <a:t>and</a:t>
            </a:r>
            <a:r>
              <a:rPr lang="tr-TR" dirty="0" smtClean="0"/>
              <a:t> "</a:t>
            </a:r>
            <a:r>
              <a:rPr lang="tr-TR" dirty="0" err="1" smtClean="0"/>
              <a:t>joyful</a:t>
            </a:r>
            <a:r>
              <a:rPr lang="tr-TR" dirty="0" smtClean="0"/>
              <a:t>")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similar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representations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Context</a:t>
            </a:r>
            <a:r>
              <a:rPr lang="tr-TR" dirty="0" smtClean="0"/>
              <a:t> </a:t>
            </a:r>
            <a:r>
              <a:rPr lang="tr-TR" dirty="0" err="1" smtClean="0"/>
              <a:t>Awareness</a:t>
            </a:r>
            <a:r>
              <a:rPr lang="tr-TR" dirty="0" smtClean="0"/>
              <a:t>**: </a:t>
            </a:r>
            <a:r>
              <a:rPr lang="tr-TR" dirty="0" err="1" smtClean="0"/>
              <a:t>Captures</a:t>
            </a:r>
            <a:r>
              <a:rPr lang="tr-TR" dirty="0" smtClean="0"/>
              <a:t> </a:t>
            </a:r>
            <a:r>
              <a:rPr lang="tr-TR" dirty="0" err="1" smtClean="0"/>
              <a:t>relationships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</a:t>
            </a:r>
            <a:r>
              <a:rPr lang="tr-TR" dirty="0" err="1" smtClean="0"/>
              <a:t>analogies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*</a:t>
            </a:r>
            <a:r>
              <a:rPr lang="tr-TR" dirty="0" err="1" smtClean="0"/>
              <a:t>king</a:t>
            </a:r>
            <a:r>
              <a:rPr lang="tr-TR" dirty="0" smtClean="0"/>
              <a:t> - </a:t>
            </a:r>
            <a:r>
              <a:rPr lang="tr-TR" dirty="0" err="1" smtClean="0"/>
              <a:t>man</a:t>
            </a:r>
            <a:r>
              <a:rPr lang="tr-TR" dirty="0" smtClean="0"/>
              <a:t> + </a:t>
            </a:r>
            <a:r>
              <a:rPr lang="tr-TR" dirty="0" err="1" smtClean="0"/>
              <a:t>woman</a:t>
            </a:r>
            <a:r>
              <a:rPr lang="tr-TR" dirty="0" smtClean="0"/>
              <a:t> = </a:t>
            </a:r>
            <a:r>
              <a:rPr lang="tr-TR" dirty="0" err="1" smtClean="0"/>
              <a:t>queen</a:t>
            </a:r>
            <a:r>
              <a:rPr lang="tr-TR" dirty="0" smtClean="0"/>
              <a:t>*).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Efficiency</a:t>
            </a:r>
            <a:r>
              <a:rPr lang="tr-TR" dirty="0" smtClean="0"/>
              <a:t>**: </a:t>
            </a:r>
            <a:r>
              <a:rPr lang="tr-TR" dirty="0" err="1" smtClean="0"/>
              <a:t>Reduces</a:t>
            </a:r>
            <a:r>
              <a:rPr lang="tr-TR" dirty="0" smtClean="0"/>
              <a:t> </a:t>
            </a:r>
            <a:r>
              <a:rPr lang="tr-TR" dirty="0" err="1" smtClean="0"/>
              <a:t>dimensionality</a:t>
            </a:r>
            <a:r>
              <a:rPr lang="tr-TR" dirty="0" smtClean="0"/>
              <a:t> </a:t>
            </a:r>
            <a:r>
              <a:rPr lang="tr-TR" dirty="0" err="1" smtClean="0"/>
              <a:t>compared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sparse</a:t>
            </a:r>
            <a:r>
              <a:rPr lang="tr-TR" dirty="0" smtClean="0"/>
              <a:t> </a:t>
            </a:r>
            <a:r>
              <a:rPr lang="tr-TR" dirty="0" err="1" smtClean="0"/>
              <a:t>representations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TF-IDF).  </a:t>
            </a:r>
          </a:p>
          <a:p>
            <a:endParaRPr lang="tr-TR" dirty="0" smtClean="0"/>
          </a:p>
          <a:p>
            <a:r>
              <a:rPr lang="tr-TR" dirty="0" smtClean="0"/>
              <a:t>**Applications**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classification</a:t>
            </a:r>
            <a:r>
              <a:rPr lang="tr-TR" dirty="0" smtClean="0"/>
              <a:t>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Sentiment</a:t>
            </a:r>
            <a:r>
              <a:rPr lang="tr-TR" dirty="0" smtClean="0"/>
              <a:t> </a:t>
            </a:r>
            <a:r>
              <a:rPr lang="tr-TR" dirty="0" err="1" smtClean="0"/>
              <a:t>analysis</a:t>
            </a:r>
            <a:r>
              <a:rPr lang="tr-TR" dirty="0" smtClean="0"/>
              <a:t>  </a:t>
            </a:r>
          </a:p>
          <a:p>
            <a:r>
              <a:rPr lang="tr-TR" dirty="0" smtClean="0"/>
              <a:t>- Machine </a:t>
            </a:r>
            <a:r>
              <a:rPr lang="tr-TR" dirty="0" err="1" smtClean="0"/>
              <a:t>translation</a:t>
            </a:r>
            <a:r>
              <a:rPr lang="tr-TR" dirty="0" smtClean="0"/>
              <a:t>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Named</a:t>
            </a:r>
            <a:r>
              <a:rPr lang="tr-TR" dirty="0" smtClean="0"/>
              <a:t> </a:t>
            </a:r>
            <a:r>
              <a:rPr lang="tr-TR" dirty="0" err="1" smtClean="0"/>
              <a:t>entity</a:t>
            </a:r>
            <a:r>
              <a:rPr lang="tr-TR" dirty="0" smtClean="0"/>
              <a:t> </a:t>
            </a:r>
            <a:r>
              <a:rPr lang="tr-TR" dirty="0" err="1" smtClean="0"/>
              <a:t>recognition</a:t>
            </a:r>
            <a:r>
              <a:rPr lang="tr-TR" dirty="0" smtClean="0"/>
              <a:t>  </a:t>
            </a:r>
          </a:p>
          <a:p>
            <a:endParaRPr lang="tr-TR" dirty="0" smtClean="0"/>
          </a:p>
          <a:p>
            <a:r>
              <a:rPr lang="tr-TR" dirty="0" smtClean="0"/>
              <a:t>**Popular </a:t>
            </a:r>
            <a:r>
              <a:rPr lang="tr-TR" dirty="0" err="1" smtClean="0"/>
              <a:t>Algorithms</a:t>
            </a:r>
            <a:r>
              <a:rPr lang="tr-TR" dirty="0" smtClean="0"/>
              <a:t>**  </a:t>
            </a:r>
          </a:p>
          <a:p>
            <a:r>
              <a:rPr lang="tr-TR" dirty="0" smtClean="0"/>
              <a:t>1. **Word2Vec**: </a:t>
            </a:r>
            <a:r>
              <a:rPr lang="tr-TR" dirty="0" err="1" smtClean="0"/>
              <a:t>Uses</a:t>
            </a:r>
            <a:r>
              <a:rPr lang="tr-TR" dirty="0" smtClean="0"/>
              <a:t> </a:t>
            </a:r>
            <a:r>
              <a:rPr lang="tr-TR" dirty="0" err="1" smtClean="0"/>
              <a:t>neural</a:t>
            </a:r>
            <a:r>
              <a:rPr lang="tr-TR" dirty="0" smtClean="0"/>
              <a:t> </a:t>
            </a:r>
            <a:r>
              <a:rPr lang="tr-TR" dirty="0" err="1" smtClean="0"/>
              <a:t>networks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learn</a:t>
            </a:r>
            <a:r>
              <a:rPr lang="tr-TR" dirty="0" smtClean="0"/>
              <a:t> </a:t>
            </a:r>
            <a:r>
              <a:rPr lang="tr-TR" dirty="0" err="1" smtClean="0"/>
              <a:t>embeddings</a:t>
            </a:r>
            <a:r>
              <a:rPr lang="tr-TR" dirty="0" smtClean="0"/>
              <a:t> (CBOW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Skip</a:t>
            </a:r>
            <a:r>
              <a:rPr lang="tr-TR" dirty="0" smtClean="0"/>
              <a:t>-Gram </a:t>
            </a:r>
            <a:r>
              <a:rPr lang="tr-TR" dirty="0" err="1" smtClean="0"/>
              <a:t>architectures</a:t>
            </a:r>
            <a:r>
              <a:rPr lang="tr-TR" dirty="0" smtClean="0"/>
              <a:t>).  </a:t>
            </a:r>
          </a:p>
          <a:p>
            <a:r>
              <a:rPr lang="tr-TR" dirty="0" smtClean="0"/>
              <a:t>2. **</a:t>
            </a:r>
            <a:r>
              <a:rPr lang="tr-TR" dirty="0" err="1" smtClean="0"/>
              <a:t>GloVe</a:t>
            </a:r>
            <a:r>
              <a:rPr lang="tr-TR" dirty="0" smtClean="0"/>
              <a:t>**: </a:t>
            </a:r>
            <a:r>
              <a:rPr lang="tr-TR" dirty="0" err="1" smtClean="0"/>
              <a:t>Combines</a:t>
            </a:r>
            <a:r>
              <a:rPr lang="tr-TR" dirty="0" smtClean="0"/>
              <a:t> global </a:t>
            </a:r>
            <a:r>
              <a:rPr lang="tr-TR" dirty="0" err="1" smtClean="0"/>
              <a:t>co-occurrence</a:t>
            </a:r>
            <a:r>
              <a:rPr lang="tr-TR" dirty="0" smtClean="0"/>
              <a:t> </a:t>
            </a:r>
            <a:r>
              <a:rPr lang="tr-TR" dirty="0" err="1" smtClean="0"/>
              <a:t>statistics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local</a:t>
            </a:r>
            <a:r>
              <a:rPr lang="tr-TR" dirty="0" smtClean="0"/>
              <a:t> </a:t>
            </a:r>
            <a:r>
              <a:rPr lang="tr-TR" dirty="0" err="1" smtClean="0"/>
              <a:t>context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3. **</a:t>
            </a:r>
            <a:r>
              <a:rPr lang="tr-TR" dirty="0" err="1" smtClean="0"/>
              <a:t>fastText</a:t>
            </a:r>
            <a:r>
              <a:rPr lang="tr-TR" dirty="0" smtClean="0"/>
              <a:t>**: </a:t>
            </a:r>
            <a:r>
              <a:rPr lang="tr-TR" dirty="0" err="1" smtClean="0"/>
              <a:t>Represents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 as </a:t>
            </a:r>
            <a:r>
              <a:rPr lang="tr-TR" dirty="0" err="1" smtClean="0"/>
              <a:t>subword</a:t>
            </a:r>
            <a:r>
              <a:rPr lang="tr-TR" dirty="0" smtClean="0"/>
              <a:t> </a:t>
            </a:r>
            <a:r>
              <a:rPr lang="tr-TR" dirty="0" err="1" smtClean="0"/>
              <a:t>units</a:t>
            </a:r>
            <a:r>
              <a:rPr lang="tr-TR" dirty="0" smtClean="0"/>
              <a:t> (</a:t>
            </a:r>
            <a:r>
              <a:rPr lang="tr-TR" dirty="0" err="1" smtClean="0"/>
              <a:t>handles</a:t>
            </a:r>
            <a:r>
              <a:rPr lang="tr-TR" dirty="0" smtClean="0"/>
              <a:t> </a:t>
            </a:r>
            <a:r>
              <a:rPr lang="tr-TR" dirty="0" err="1" smtClean="0"/>
              <a:t>rare</a:t>
            </a:r>
            <a:r>
              <a:rPr lang="tr-TR" dirty="0" smtClean="0"/>
              <a:t>/</a:t>
            </a:r>
            <a:r>
              <a:rPr lang="tr-TR" dirty="0" err="1" smtClean="0"/>
              <a:t>unseen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).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Example</a:t>
            </a:r>
            <a:r>
              <a:rPr lang="tr-TR" dirty="0" smtClean="0"/>
              <a:t>**:  </a:t>
            </a:r>
          </a:p>
          <a:p>
            <a:r>
              <a:rPr lang="tr-TR" dirty="0" err="1" smtClean="0"/>
              <a:t>In</a:t>
            </a:r>
            <a:r>
              <a:rPr lang="tr-TR" dirty="0" smtClean="0"/>
              <a:t> a </a:t>
            </a:r>
            <a:r>
              <a:rPr lang="tr-TR" dirty="0" err="1" smtClean="0"/>
              <a:t>trained</a:t>
            </a:r>
            <a:r>
              <a:rPr lang="tr-TR" dirty="0" smtClean="0"/>
              <a:t> </a:t>
            </a:r>
            <a:r>
              <a:rPr lang="tr-TR" dirty="0" err="1" smtClean="0"/>
              <a:t>embedding</a:t>
            </a:r>
            <a:r>
              <a:rPr lang="tr-TR" dirty="0" smtClean="0"/>
              <a:t> </a:t>
            </a:r>
            <a:r>
              <a:rPr lang="tr-TR" dirty="0" err="1" smtClean="0"/>
              <a:t>space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- `</a:t>
            </a:r>
            <a:r>
              <a:rPr lang="tr-TR" dirty="0" err="1" smtClean="0"/>
              <a:t>vector</a:t>
            </a:r>
            <a:r>
              <a:rPr lang="tr-TR" dirty="0" smtClean="0"/>
              <a:t>("</a:t>
            </a:r>
            <a:r>
              <a:rPr lang="tr-TR" dirty="0" err="1" smtClean="0"/>
              <a:t>king</a:t>
            </a:r>
            <a:r>
              <a:rPr lang="tr-TR" dirty="0" smtClean="0"/>
              <a:t>") - </a:t>
            </a:r>
            <a:r>
              <a:rPr lang="tr-TR" dirty="0" err="1" smtClean="0"/>
              <a:t>vector</a:t>
            </a:r>
            <a:r>
              <a:rPr lang="tr-TR" dirty="0" smtClean="0"/>
              <a:t>("</a:t>
            </a:r>
            <a:r>
              <a:rPr lang="tr-TR" dirty="0" err="1" smtClean="0"/>
              <a:t>man</a:t>
            </a:r>
            <a:r>
              <a:rPr lang="tr-TR" dirty="0" smtClean="0"/>
              <a:t>") + </a:t>
            </a:r>
            <a:r>
              <a:rPr lang="tr-TR" dirty="0" err="1" smtClean="0"/>
              <a:t>vector</a:t>
            </a:r>
            <a:r>
              <a:rPr lang="tr-TR" dirty="0" smtClean="0"/>
              <a:t>("</a:t>
            </a:r>
            <a:r>
              <a:rPr lang="tr-TR" dirty="0" err="1" smtClean="0"/>
              <a:t>woman</a:t>
            </a:r>
            <a:r>
              <a:rPr lang="tr-TR" dirty="0" smtClean="0"/>
              <a:t>") ≈ </a:t>
            </a:r>
            <a:r>
              <a:rPr lang="tr-TR" dirty="0" err="1" smtClean="0"/>
              <a:t>vector</a:t>
            </a:r>
            <a:r>
              <a:rPr lang="tr-TR" dirty="0" smtClean="0"/>
              <a:t>("</a:t>
            </a:r>
            <a:r>
              <a:rPr lang="tr-TR" dirty="0" err="1" smtClean="0"/>
              <a:t>queen</a:t>
            </a:r>
            <a:r>
              <a:rPr lang="tr-TR" dirty="0" smtClean="0"/>
              <a:t>")`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Benefits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Enables</a:t>
            </a:r>
            <a:r>
              <a:rPr lang="tr-TR" dirty="0" smtClean="0"/>
              <a:t> </a:t>
            </a:r>
            <a:r>
              <a:rPr lang="tr-TR" dirty="0" err="1" smtClean="0"/>
              <a:t>machines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"</a:t>
            </a:r>
            <a:r>
              <a:rPr lang="tr-TR" dirty="0" err="1" smtClean="0"/>
              <a:t>understand</a:t>
            </a:r>
            <a:r>
              <a:rPr lang="tr-TR" dirty="0" smtClean="0"/>
              <a:t>" </a:t>
            </a:r>
            <a:r>
              <a:rPr lang="tr-TR" dirty="0" err="1" smtClean="0"/>
              <a:t>language</a:t>
            </a:r>
            <a:r>
              <a:rPr lang="tr-TR" dirty="0" smtClean="0"/>
              <a:t> </a:t>
            </a:r>
            <a:r>
              <a:rPr lang="tr-TR" dirty="0" err="1" smtClean="0"/>
              <a:t>nuances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Improves</a:t>
            </a:r>
            <a:r>
              <a:rPr lang="tr-TR" dirty="0" smtClean="0"/>
              <a:t> </a:t>
            </a:r>
            <a:r>
              <a:rPr lang="tr-TR" dirty="0" err="1" smtClean="0"/>
              <a:t>performance</a:t>
            </a:r>
            <a:r>
              <a:rPr lang="tr-TR" dirty="0" smtClean="0"/>
              <a:t> in NLP </a:t>
            </a:r>
            <a:r>
              <a:rPr lang="tr-TR" dirty="0" err="1" smtClean="0"/>
              <a:t>tasks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preserving</a:t>
            </a:r>
            <a:r>
              <a:rPr lang="tr-TR" dirty="0" smtClean="0"/>
              <a:t> </a:t>
            </a: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relationships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**Türkçe Sunum Metni:**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NLP'de</a:t>
            </a:r>
            <a:r>
              <a:rPr lang="tr-TR" dirty="0" smtClean="0"/>
              <a:t> Kelime Gömme (Word </a:t>
            </a:r>
            <a:r>
              <a:rPr lang="tr-TR" dirty="0" err="1" smtClean="0"/>
              <a:t>Embedding</a:t>
            </a:r>
            <a:r>
              <a:rPr lang="tr-TR" dirty="0" smtClean="0"/>
              <a:t>)**  </a:t>
            </a:r>
          </a:p>
          <a:p>
            <a:endParaRPr lang="tr-TR" dirty="0" smtClean="0"/>
          </a:p>
          <a:p>
            <a:r>
              <a:rPr lang="tr-TR" dirty="0" smtClean="0"/>
              <a:t>**Kelime Gömme Nedir?**  </a:t>
            </a:r>
          </a:p>
          <a:p>
            <a:r>
              <a:rPr lang="tr-TR" dirty="0" smtClean="0"/>
              <a:t>Kelime gömme, kelimelerin yüksek boyutlu bir uzayda **sayısal vektörler** olarak temsil edilmesidir. Geleneksel yöntemlerden (</a:t>
            </a:r>
            <a:r>
              <a:rPr lang="tr-TR" dirty="0" err="1" smtClean="0"/>
              <a:t>örn</a:t>
            </a:r>
            <a:r>
              <a:rPr lang="tr-TR" dirty="0" smtClean="0"/>
              <a:t>., </a:t>
            </a:r>
            <a:r>
              <a:rPr lang="tr-TR" dirty="0" err="1" smtClean="0"/>
              <a:t>one</a:t>
            </a:r>
            <a:r>
              <a:rPr lang="tr-TR" dirty="0" smtClean="0"/>
              <a:t>-hot </a:t>
            </a:r>
            <a:r>
              <a:rPr lang="tr-TR" dirty="0" err="1" smtClean="0"/>
              <a:t>encoding</a:t>
            </a:r>
            <a:r>
              <a:rPr lang="tr-TR" dirty="0" smtClean="0"/>
              <a:t>) farklı olarak, bu vektörler kelimeler arasındaki anlamsal ilişkileri ve bağlamı yakalar.  </a:t>
            </a:r>
          </a:p>
          <a:p>
            <a:endParaRPr lang="tr-TR" dirty="0" smtClean="0"/>
          </a:p>
          <a:p>
            <a:r>
              <a:rPr lang="tr-TR" dirty="0" smtClean="0"/>
              <a:t>**Neden Kullanılır?**  </a:t>
            </a:r>
          </a:p>
          <a:p>
            <a:r>
              <a:rPr lang="tr-TR" dirty="0" smtClean="0"/>
              <a:t>- **Anlamsal Benzerlik**: Benzer anlamlı kelimeler (</a:t>
            </a:r>
            <a:r>
              <a:rPr lang="tr-TR" dirty="0" err="1" smtClean="0"/>
              <a:t>örn</a:t>
            </a:r>
            <a:r>
              <a:rPr lang="tr-TR" dirty="0" smtClean="0"/>
              <a:t>., "mutlu" ve "neşeli") benzer vektörlere sahiptir.  </a:t>
            </a:r>
          </a:p>
          <a:p>
            <a:r>
              <a:rPr lang="tr-TR" dirty="0" smtClean="0"/>
              <a:t>- **Bağlam Duyarlılık**: *"kral - erkek + kadın ≈ kraliçe"* gibi ilişkileri modelleyebilir.  </a:t>
            </a:r>
          </a:p>
          <a:p>
            <a:r>
              <a:rPr lang="tr-TR" dirty="0" smtClean="0"/>
              <a:t>- **Verimlilik**: Seyrek temsillere (TF-IDF gibi) kıyasla düşük boyutludur.  </a:t>
            </a:r>
          </a:p>
          <a:p>
            <a:endParaRPr lang="tr-TR" dirty="0" smtClean="0"/>
          </a:p>
          <a:p>
            <a:r>
              <a:rPr lang="tr-TR" dirty="0" smtClean="0"/>
              <a:t>**Uygulamalar**  </a:t>
            </a:r>
          </a:p>
          <a:p>
            <a:r>
              <a:rPr lang="tr-TR" dirty="0" smtClean="0"/>
              <a:t>- Metin sınıflandırma  </a:t>
            </a:r>
          </a:p>
          <a:p>
            <a:r>
              <a:rPr lang="tr-TR" dirty="0" smtClean="0"/>
              <a:t>- Duygu analizi  </a:t>
            </a:r>
          </a:p>
          <a:p>
            <a:r>
              <a:rPr lang="tr-TR" dirty="0" smtClean="0"/>
              <a:t>- Makine çevirisi  </a:t>
            </a:r>
          </a:p>
          <a:p>
            <a:r>
              <a:rPr lang="tr-TR" dirty="0" smtClean="0"/>
              <a:t>- Varlık ismi tanıma  </a:t>
            </a:r>
          </a:p>
          <a:p>
            <a:endParaRPr lang="tr-TR" dirty="0" smtClean="0"/>
          </a:p>
          <a:p>
            <a:r>
              <a:rPr lang="tr-TR" dirty="0" smtClean="0"/>
              <a:t>**Popüler Algoritmalar**  </a:t>
            </a:r>
          </a:p>
          <a:p>
            <a:r>
              <a:rPr lang="tr-TR" dirty="0" smtClean="0"/>
              <a:t>1. **Word2Vec**: Sinir ağları kullanarak gömme öğrenir (CBOW veya </a:t>
            </a:r>
            <a:r>
              <a:rPr lang="tr-TR" dirty="0" err="1" smtClean="0"/>
              <a:t>Skip</a:t>
            </a:r>
            <a:r>
              <a:rPr lang="tr-TR" dirty="0" smtClean="0"/>
              <a:t>-Gram mimarileri).  </a:t>
            </a:r>
          </a:p>
          <a:p>
            <a:r>
              <a:rPr lang="tr-TR" dirty="0" smtClean="0"/>
              <a:t>2. **</a:t>
            </a:r>
            <a:r>
              <a:rPr lang="tr-TR" dirty="0" err="1" smtClean="0"/>
              <a:t>GloVe</a:t>
            </a:r>
            <a:r>
              <a:rPr lang="tr-TR" dirty="0" smtClean="0"/>
              <a:t>**: Küresel kelime </a:t>
            </a:r>
            <a:r>
              <a:rPr lang="tr-TR" dirty="0" err="1" smtClean="0"/>
              <a:t>eşdizim</a:t>
            </a:r>
            <a:r>
              <a:rPr lang="tr-TR" dirty="0" smtClean="0"/>
              <a:t> istatistikleri ile bağlamı birleştirir.  </a:t>
            </a:r>
          </a:p>
          <a:p>
            <a:r>
              <a:rPr lang="tr-TR" dirty="0" smtClean="0"/>
              <a:t>3. **</a:t>
            </a:r>
            <a:r>
              <a:rPr lang="tr-TR" dirty="0" err="1" smtClean="0"/>
              <a:t>fastText</a:t>
            </a:r>
            <a:r>
              <a:rPr lang="tr-TR" dirty="0" smtClean="0"/>
              <a:t>**: Kelimeleri alt kelime birimlerine böler (nadir/örülmemiş kelimeleri işler).  </a:t>
            </a:r>
          </a:p>
          <a:p>
            <a:endParaRPr lang="tr-TR" dirty="0" smtClean="0"/>
          </a:p>
          <a:p>
            <a:r>
              <a:rPr lang="tr-TR" dirty="0" smtClean="0"/>
              <a:t>**Örnek**:  </a:t>
            </a:r>
          </a:p>
          <a:p>
            <a:r>
              <a:rPr lang="tr-TR" dirty="0" smtClean="0"/>
              <a:t>Eğitilmiş bir gömme uzayında:  </a:t>
            </a:r>
          </a:p>
          <a:p>
            <a:r>
              <a:rPr lang="tr-TR" dirty="0" smtClean="0"/>
              <a:t>- `vektör("kral") - vektör("erkek") + vektör("kadın") ≈ vektör("kraliçe")`  </a:t>
            </a:r>
          </a:p>
          <a:p>
            <a:endParaRPr lang="tr-TR" dirty="0" smtClean="0"/>
          </a:p>
          <a:p>
            <a:r>
              <a:rPr lang="tr-TR" dirty="0" smtClean="0"/>
              <a:t>**Avantajlar**:  </a:t>
            </a:r>
          </a:p>
          <a:p>
            <a:r>
              <a:rPr lang="tr-TR" dirty="0" smtClean="0"/>
              <a:t>- Makinelerin dildeki nüansları "anlamasını" sağlar.  </a:t>
            </a:r>
          </a:p>
          <a:p>
            <a:r>
              <a:rPr lang="tr-TR" dirty="0" smtClean="0"/>
              <a:t>- Anlamsal ilişkileri koruyarak NLP görevlerinde performansı artırır.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6384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184321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504299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008593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731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0357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5034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3753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3B75-CBE3-9193-B8AC-DCDD45E8E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F5452771-7FE9-10E5-828A-8D5CD76CF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9D9DFF2-FAC7-78A5-A396-ECDCE5AE7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2655624-245B-1F8B-A710-590F20805B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04000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C86FB-ED2B-2E4B-7BA0-56B27893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F742DB0A-A876-D60A-7A7F-863B1CC8D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86795A2-6FB8-B6AC-E80E-FDBA140F9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D0CA80B-178E-C19A-F3DC-D4066E571F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8133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8384E-BB6A-9714-E4E7-519D587E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B016DFD3-EA18-B251-DE9E-CD7C5E147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14F2B6C-D8EC-C5A5-70D8-B969C6928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FBD41D0-ED08-1973-303D-62B9721B88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8154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9CA7C-CF82-A388-5E02-FC05CFE76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E943A3F6-2028-1DCE-2B1C-0A8703A13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9BDF72B-B1FA-ED3F-E233-B3CEBD7D5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EA8CA26-3347-CCBE-B84F-2DB7E6F598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6200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00BB-E653-44FF-4395-8C69BD39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B1AE2BD-E328-37CD-16CE-F2BA0023E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387B6BA-8CD8-5E83-5805-6B7C1D502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3C1C019-9DAC-0953-4B72-19EB6249E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198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51C24-879D-9F5B-CF6F-EB7BD616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9FE3922-002F-488E-F3B0-A782A4451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06701C2-2890-C037-DA7C-908624172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3E58E0A-E287-3254-3921-5DB6ABFF6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706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**English Presentation </a:t>
            </a:r>
            <a:r>
              <a:rPr lang="tr-TR" dirty="0" err="1" smtClean="0"/>
              <a:t>Script</a:t>
            </a:r>
            <a:r>
              <a:rPr lang="tr-TR" dirty="0" smtClean="0"/>
              <a:t>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Understanding</a:t>
            </a:r>
            <a:r>
              <a:rPr lang="tr-TR" dirty="0" smtClean="0"/>
              <a:t> Word </a:t>
            </a:r>
            <a:r>
              <a:rPr lang="tr-TR" dirty="0" err="1" smtClean="0"/>
              <a:t>Embeddings</a:t>
            </a:r>
            <a:r>
              <a:rPr lang="tr-TR" dirty="0" smtClean="0"/>
              <a:t> Through </a:t>
            </a:r>
            <a:r>
              <a:rPr lang="tr-TR" dirty="0" err="1" smtClean="0"/>
              <a:t>Examples</a:t>
            </a:r>
            <a:r>
              <a:rPr lang="tr-TR" dirty="0" smtClean="0"/>
              <a:t>**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What</a:t>
            </a:r>
            <a:r>
              <a:rPr lang="tr-TR" dirty="0" smtClean="0"/>
              <a:t> Do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 </a:t>
            </a:r>
            <a:r>
              <a:rPr lang="tr-TR" dirty="0" err="1" smtClean="0"/>
              <a:t>Mean</a:t>
            </a:r>
            <a:r>
              <a:rPr lang="tr-TR" dirty="0" smtClean="0"/>
              <a:t>?**  </a:t>
            </a:r>
          </a:p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table</a:t>
            </a:r>
            <a:r>
              <a:rPr lang="tr-TR" dirty="0" smtClean="0"/>
              <a:t> </a:t>
            </a:r>
            <a:r>
              <a:rPr lang="tr-TR" dirty="0" err="1" smtClean="0"/>
              <a:t>shows</a:t>
            </a:r>
            <a:r>
              <a:rPr lang="tr-TR" dirty="0" smtClean="0"/>
              <a:t> </a:t>
            </a:r>
            <a:r>
              <a:rPr lang="tr-TR" dirty="0" err="1" smtClean="0"/>
              <a:t>numerical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representations</a:t>
            </a:r>
            <a:r>
              <a:rPr lang="tr-TR" dirty="0" smtClean="0"/>
              <a:t> (</a:t>
            </a:r>
            <a:r>
              <a:rPr lang="tr-TR" dirty="0" err="1" smtClean="0"/>
              <a:t>embeddings</a:t>
            </a:r>
            <a:r>
              <a:rPr lang="tr-TR" dirty="0" smtClean="0"/>
              <a:t>)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*</a:t>
            </a:r>
            <a:r>
              <a:rPr lang="tr-TR" dirty="0" err="1" smtClean="0"/>
              <a:t>cat</a:t>
            </a:r>
            <a:r>
              <a:rPr lang="tr-TR" dirty="0" smtClean="0"/>
              <a:t>, </a:t>
            </a:r>
            <a:r>
              <a:rPr lang="tr-TR" dirty="0" err="1" smtClean="0"/>
              <a:t>dog</a:t>
            </a:r>
            <a:r>
              <a:rPr lang="tr-TR" dirty="0" smtClean="0"/>
              <a:t>, </a:t>
            </a:r>
            <a:r>
              <a:rPr lang="tr-TR" dirty="0" err="1" smtClean="0"/>
              <a:t>man</a:t>
            </a:r>
            <a:r>
              <a:rPr lang="tr-TR" dirty="0" smtClean="0"/>
              <a:t>, </a:t>
            </a:r>
            <a:r>
              <a:rPr lang="tr-TR" dirty="0" err="1" smtClean="0"/>
              <a:t>king</a:t>
            </a:r>
            <a:r>
              <a:rPr lang="tr-TR" dirty="0" smtClean="0"/>
              <a:t>*, </a:t>
            </a:r>
            <a:r>
              <a:rPr lang="tr-TR" dirty="0" err="1" smtClean="0"/>
              <a:t>etc</a:t>
            </a:r>
            <a:r>
              <a:rPr lang="tr-TR" dirty="0" smtClean="0"/>
              <a:t>.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number</a:t>
            </a:r>
            <a:r>
              <a:rPr lang="tr-TR" dirty="0" smtClean="0"/>
              <a:t> </a:t>
            </a:r>
            <a:r>
              <a:rPr lang="tr-TR" dirty="0" err="1" smtClean="0"/>
              <a:t>represents</a:t>
            </a:r>
            <a:r>
              <a:rPr lang="tr-TR" dirty="0" smtClean="0"/>
              <a:t> a </a:t>
            </a:r>
            <a:r>
              <a:rPr lang="tr-TR" dirty="0" err="1" smtClean="0"/>
              <a:t>dimension</a:t>
            </a:r>
            <a:r>
              <a:rPr lang="tr-TR" dirty="0" smtClean="0"/>
              <a:t> in a </a:t>
            </a:r>
            <a:r>
              <a:rPr lang="tr-TR" dirty="0" err="1" smtClean="0"/>
              <a:t>high-dimensional</a:t>
            </a:r>
            <a:r>
              <a:rPr lang="tr-TR" dirty="0" smtClean="0"/>
              <a:t> </a:t>
            </a:r>
            <a:r>
              <a:rPr lang="tr-TR" dirty="0" err="1" smtClean="0"/>
              <a:t>space</a:t>
            </a:r>
            <a:r>
              <a:rPr lang="tr-TR" dirty="0" smtClean="0"/>
              <a:t>, </a:t>
            </a:r>
            <a:r>
              <a:rPr lang="tr-TR" dirty="0" err="1" smtClean="0"/>
              <a:t>capturing</a:t>
            </a:r>
            <a:r>
              <a:rPr lang="tr-TR" dirty="0" smtClean="0"/>
              <a:t> </a:t>
            </a: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syntactic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Key</a:t>
            </a:r>
            <a:r>
              <a:rPr lang="tr-TR" dirty="0" smtClean="0"/>
              <a:t> </a:t>
            </a:r>
            <a:r>
              <a:rPr lang="tr-TR" dirty="0" err="1" smtClean="0"/>
              <a:t>Observations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1. **</a:t>
            </a:r>
            <a:r>
              <a:rPr lang="tr-TR" dirty="0" err="1" smtClean="0"/>
              <a:t>Similar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Similar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Compare</a:t>
            </a:r>
            <a:r>
              <a:rPr lang="tr-TR" dirty="0" smtClean="0"/>
              <a:t> *</a:t>
            </a:r>
            <a:r>
              <a:rPr lang="tr-TR" dirty="0" err="1" smtClean="0"/>
              <a:t>cat</a:t>
            </a:r>
            <a:r>
              <a:rPr lang="tr-TR" dirty="0" smtClean="0"/>
              <a:t>* (`[0.6, 0.9, ...]`) </a:t>
            </a:r>
            <a:r>
              <a:rPr lang="tr-TR" dirty="0" err="1" smtClean="0"/>
              <a:t>and</a:t>
            </a:r>
            <a:r>
              <a:rPr lang="tr-TR" dirty="0" smtClean="0"/>
              <a:t> *kitten* (`[0.5, 0.8, ...]`).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close</a:t>
            </a:r>
            <a:r>
              <a:rPr lang="tr-TR" dirty="0" smtClean="0"/>
              <a:t>, </a:t>
            </a:r>
            <a:r>
              <a:rPr lang="tr-TR" dirty="0" err="1" smtClean="0"/>
              <a:t>reflecting</a:t>
            </a:r>
            <a:r>
              <a:rPr lang="tr-TR" dirty="0" smtClean="0"/>
              <a:t>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similarity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*</a:t>
            </a:r>
            <a:r>
              <a:rPr lang="tr-TR" dirty="0" err="1" smtClean="0"/>
              <a:t>Dog</a:t>
            </a:r>
            <a:r>
              <a:rPr lang="tr-TR" dirty="0" smtClean="0"/>
              <a:t>* (`[0.7, -0.1, ...]`) </a:t>
            </a:r>
            <a:r>
              <a:rPr lang="tr-TR" dirty="0" err="1" smtClean="0"/>
              <a:t>shares</a:t>
            </a:r>
            <a:r>
              <a:rPr lang="tr-TR" dirty="0" smtClean="0"/>
              <a:t> </a:t>
            </a:r>
            <a:r>
              <a:rPr lang="tr-TR" dirty="0" err="1" smtClean="0"/>
              <a:t>some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*</a:t>
            </a:r>
            <a:r>
              <a:rPr lang="tr-TR" dirty="0" err="1" smtClean="0"/>
              <a:t>cat</a:t>
            </a:r>
            <a:r>
              <a:rPr lang="tr-TR" dirty="0" smtClean="0"/>
              <a:t>* (</a:t>
            </a:r>
            <a:r>
              <a:rPr lang="tr-TR" dirty="0" err="1" smtClean="0"/>
              <a:t>both</a:t>
            </a:r>
            <a:r>
              <a:rPr lang="tr-TR" dirty="0" smtClean="0"/>
              <a:t> </a:t>
            </a:r>
            <a:r>
              <a:rPr lang="tr-TR" dirty="0" err="1" smtClean="0"/>
              <a:t>animals</a:t>
            </a:r>
            <a:r>
              <a:rPr lang="tr-TR" dirty="0" smtClean="0"/>
              <a:t>) but </a:t>
            </a:r>
            <a:r>
              <a:rPr lang="tr-TR" dirty="0" err="1" smtClean="0"/>
              <a:t>differs</a:t>
            </a:r>
            <a:r>
              <a:rPr lang="tr-TR" dirty="0" smtClean="0"/>
              <a:t> in </a:t>
            </a:r>
            <a:r>
              <a:rPr lang="tr-TR" dirty="0" err="1" smtClean="0"/>
              <a:t>others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2. **</a:t>
            </a:r>
            <a:r>
              <a:rPr lang="tr-TR" dirty="0" err="1" smtClean="0"/>
              <a:t>Contextual</a:t>
            </a:r>
            <a:r>
              <a:rPr lang="tr-TR" dirty="0" smtClean="0"/>
              <a:t> </a:t>
            </a:r>
            <a:r>
              <a:rPr lang="tr-TR" dirty="0" err="1" smtClean="0"/>
              <a:t>Relationships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   - *</a:t>
            </a:r>
            <a:r>
              <a:rPr lang="tr-TR" dirty="0" err="1" smtClean="0"/>
              <a:t>King</a:t>
            </a:r>
            <a:r>
              <a:rPr lang="tr-TR" dirty="0" smtClean="0"/>
              <a:t>* (`[0.5, -0.4, ...]`) </a:t>
            </a:r>
            <a:r>
              <a:rPr lang="tr-TR" dirty="0" err="1" smtClean="0"/>
              <a:t>and</a:t>
            </a:r>
            <a:r>
              <a:rPr lang="tr-TR" dirty="0" smtClean="0"/>
              <a:t> *</a:t>
            </a:r>
            <a:r>
              <a:rPr lang="tr-TR" dirty="0" err="1" smtClean="0"/>
              <a:t>queen</a:t>
            </a:r>
            <a:r>
              <a:rPr lang="tr-TR" dirty="0" smtClean="0"/>
              <a:t>* (`[0.8, -0.1, ...]`) </a:t>
            </a:r>
            <a:r>
              <a:rPr lang="tr-TR" dirty="0" err="1" smtClean="0"/>
              <a:t>differ</a:t>
            </a:r>
            <a:r>
              <a:rPr lang="tr-TR" dirty="0" smtClean="0"/>
              <a:t> in </a:t>
            </a:r>
            <a:r>
              <a:rPr lang="tr-TR" dirty="0" err="1" smtClean="0"/>
              <a:t>gender</a:t>
            </a:r>
            <a:r>
              <a:rPr lang="tr-TR" dirty="0" smtClean="0"/>
              <a:t> but </a:t>
            </a:r>
            <a:r>
              <a:rPr lang="tr-TR" dirty="0" err="1" smtClean="0"/>
              <a:t>share</a:t>
            </a:r>
            <a:r>
              <a:rPr lang="tr-TR" dirty="0" smtClean="0"/>
              <a:t> "</a:t>
            </a:r>
            <a:r>
              <a:rPr lang="tr-TR" dirty="0" err="1" smtClean="0"/>
              <a:t>royalty</a:t>
            </a:r>
            <a:r>
              <a:rPr lang="tr-TR" dirty="0" smtClean="0"/>
              <a:t>" </a:t>
            </a:r>
            <a:r>
              <a:rPr lang="tr-TR" dirty="0" err="1" smtClean="0"/>
              <a:t>features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Analogies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*</a:t>
            </a:r>
            <a:r>
              <a:rPr lang="tr-TR" dirty="0" err="1" smtClean="0"/>
              <a:t>king</a:t>
            </a:r>
            <a:r>
              <a:rPr lang="tr-TR" dirty="0" smtClean="0"/>
              <a:t> - </a:t>
            </a:r>
            <a:r>
              <a:rPr lang="tr-TR" dirty="0" err="1" smtClean="0"/>
              <a:t>man</a:t>
            </a:r>
            <a:r>
              <a:rPr lang="tr-TR" dirty="0" smtClean="0"/>
              <a:t> + </a:t>
            </a:r>
            <a:r>
              <a:rPr lang="tr-TR" dirty="0" err="1" smtClean="0"/>
              <a:t>woman</a:t>
            </a:r>
            <a:r>
              <a:rPr lang="tr-TR" dirty="0" smtClean="0"/>
              <a:t> ≈ </a:t>
            </a:r>
            <a:r>
              <a:rPr lang="tr-TR" dirty="0" err="1" smtClean="0"/>
              <a:t>queen</a:t>
            </a:r>
            <a:r>
              <a:rPr lang="tr-TR" dirty="0" smtClean="0"/>
              <a:t>* can be </a:t>
            </a:r>
            <a:r>
              <a:rPr lang="tr-TR" dirty="0" err="1" smtClean="0"/>
              <a:t>inferred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arithmetic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3. **</a:t>
            </a:r>
            <a:r>
              <a:rPr lang="tr-TR" dirty="0" err="1" smtClean="0"/>
              <a:t>Divergent</a:t>
            </a:r>
            <a:r>
              <a:rPr lang="tr-TR" dirty="0" smtClean="0"/>
              <a:t> </a:t>
            </a:r>
            <a:r>
              <a:rPr lang="tr-TR" dirty="0" err="1" smtClean="0"/>
              <a:t>Meanings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   - *</a:t>
            </a:r>
            <a:r>
              <a:rPr lang="tr-TR" dirty="0" err="1" smtClean="0"/>
              <a:t>Houses</a:t>
            </a:r>
            <a:r>
              <a:rPr lang="tr-TR" dirty="0" smtClean="0"/>
              <a:t>* (`[-0.8, -0.4, ...]`) has a </a:t>
            </a:r>
            <a:r>
              <a:rPr lang="tr-TR" dirty="0" err="1" smtClean="0"/>
              <a:t>distinct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, </a:t>
            </a:r>
            <a:r>
              <a:rPr lang="tr-TR" dirty="0" err="1" smtClean="0"/>
              <a:t>reflecting</a:t>
            </a:r>
            <a:r>
              <a:rPr lang="tr-TR" dirty="0" smtClean="0"/>
              <a:t> </a:t>
            </a:r>
            <a:r>
              <a:rPr lang="tr-TR" dirty="0" err="1" smtClean="0"/>
              <a:t>its</a:t>
            </a:r>
            <a:r>
              <a:rPr lang="tr-TR" dirty="0" smtClean="0"/>
              <a:t> </a:t>
            </a:r>
            <a:r>
              <a:rPr lang="tr-TR" dirty="0" err="1" smtClean="0"/>
              <a:t>unrelated</a:t>
            </a:r>
            <a:r>
              <a:rPr lang="tr-TR" dirty="0" smtClean="0"/>
              <a:t> </a:t>
            </a:r>
            <a:r>
              <a:rPr lang="tr-TR" dirty="0" err="1" smtClean="0"/>
              <a:t>context</a:t>
            </a:r>
            <a:r>
              <a:rPr lang="tr-TR" dirty="0" smtClean="0"/>
              <a:t> (</a:t>
            </a:r>
            <a:r>
              <a:rPr lang="tr-TR" dirty="0" err="1" smtClean="0"/>
              <a:t>buildings</a:t>
            </a:r>
            <a:r>
              <a:rPr lang="tr-TR" dirty="0" smtClean="0"/>
              <a:t> vs. </a:t>
            </a:r>
            <a:r>
              <a:rPr lang="tr-TR" dirty="0" err="1" smtClean="0"/>
              <a:t>animals</a:t>
            </a:r>
            <a:r>
              <a:rPr lang="tr-TR" dirty="0" smtClean="0"/>
              <a:t>/</a:t>
            </a:r>
            <a:r>
              <a:rPr lang="tr-TR" dirty="0" err="1" smtClean="0"/>
              <a:t>humans</a:t>
            </a:r>
            <a:r>
              <a:rPr lang="tr-TR" dirty="0" smtClean="0"/>
              <a:t>).  </a:t>
            </a:r>
          </a:p>
          <a:p>
            <a:endParaRPr lang="tr-TR" dirty="0" smtClean="0"/>
          </a:p>
          <a:p>
            <a:r>
              <a:rPr lang="tr-TR" dirty="0" smtClean="0"/>
              <a:t>**How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Embeddings</a:t>
            </a:r>
            <a:r>
              <a:rPr lang="tr-TR" dirty="0" smtClean="0"/>
              <a:t> </a:t>
            </a:r>
            <a:r>
              <a:rPr lang="tr-TR" dirty="0" err="1" smtClean="0"/>
              <a:t>Used</a:t>
            </a:r>
            <a:r>
              <a:rPr lang="tr-TR" dirty="0" smtClean="0"/>
              <a:t>?**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Semantic</a:t>
            </a:r>
            <a:r>
              <a:rPr lang="tr-TR" dirty="0" smtClean="0"/>
              <a:t> Analysis**: </a:t>
            </a:r>
            <a:r>
              <a:rPr lang="tr-TR" dirty="0" err="1" smtClean="0"/>
              <a:t>Identify</a:t>
            </a:r>
            <a:r>
              <a:rPr lang="tr-TR" dirty="0" smtClean="0"/>
              <a:t> </a:t>
            </a:r>
            <a:r>
              <a:rPr lang="tr-TR" dirty="0" err="1" smtClean="0"/>
              <a:t>synonyms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related</a:t>
            </a:r>
            <a:r>
              <a:rPr lang="tr-TR" dirty="0" smtClean="0"/>
              <a:t> </a:t>
            </a:r>
            <a:r>
              <a:rPr lang="tr-TR" dirty="0" err="1" smtClean="0"/>
              <a:t>terms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**Machine </a:t>
            </a:r>
            <a:r>
              <a:rPr lang="tr-TR" dirty="0" err="1" smtClean="0"/>
              <a:t>Translation</a:t>
            </a:r>
            <a:r>
              <a:rPr lang="tr-TR" dirty="0" smtClean="0"/>
              <a:t>**: </a:t>
            </a:r>
            <a:r>
              <a:rPr lang="tr-TR" dirty="0" err="1" smtClean="0"/>
              <a:t>Map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 </a:t>
            </a:r>
            <a:r>
              <a:rPr lang="tr-TR" dirty="0" err="1" smtClean="0"/>
              <a:t>across</a:t>
            </a:r>
            <a:r>
              <a:rPr lang="tr-TR" dirty="0" smtClean="0"/>
              <a:t> </a:t>
            </a:r>
            <a:r>
              <a:rPr lang="tr-TR" dirty="0" err="1" smtClean="0"/>
              <a:t>languages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shared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spaces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Classification</a:t>
            </a:r>
            <a:r>
              <a:rPr lang="tr-TR" dirty="0" smtClean="0"/>
              <a:t>**: </a:t>
            </a:r>
            <a:r>
              <a:rPr lang="tr-TR" dirty="0" err="1" smtClean="0"/>
              <a:t>Improve</a:t>
            </a:r>
            <a:r>
              <a:rPr lang="tr-TR" dirty="0" smtClean="0"/>
              <a:t> </a:t>
            </a:r>
            <a:r>
              <a:rPr lang="tr-TR" dirty="0" err="1" smtClean="0"/>
              <a:t>models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feeding</a:t>
            </a:r>
            <a:r>
              <a:rPr lang="tr-TR" dirty="0" smtClean="0"/>
              <a:t> </a:t>
            </a:r>
            <a:r>
              <a:rPr lang="tr-TR" dirty="0" err="1" smtClean="0"/>
              <a:t>meaningful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 </a:t>
            </a:r>
            <a:r>
              <a:rPr lang="tr-TR" dirty="0" err="1" smtClean="0"/>
              <a:t>instead</a:t>
            </a:r>
            <a:r>
              <a:rPr lang="tr-TR" dirty="0" smtClean="0"/>
              <a:t> of </a:t>
            </a:r>
            <a:r>
              <a:rPr lang="tr-TR" dirty="0" err="1" smtClean="0"/>
              <a:t>raw</a:t>
            </a:r>
            <a:r>
              <a:rPr lang="tr-TR" dirty="0" smtClean="0"/>
              <a:t> </a:t>
            </a:r>
            <a:r>
              <a:rPr lang="tr-TR" dirty="0" err="1" smtClean="0"/>
              <a:t>text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Visualization</a:t>
            </a:r>
            <a:r>
              <a:rPr lang="tr-TR" dirty="0" smtClean="0"/>
              <a:t> Tip**:  </a:t>
            </a:r>
          </a:p>
          <a:p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 smtClean="0"/>
              <a:t>dimensionality</a:t>
            </a:r>
            <a:r>
              <a:rPr lang="tr-TR" dirty="0" smtClean="0"/>
              <a:t> </a:t>
            </a:r>
            <a:r>
              <a:rPr lang="tr-TR" dirty="0" err="1" smtClean="0"/>
              <a:t>reduction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PCA, t-SNE)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plot</a:t>
            </a:r>
            <a:r>
              <a:rPr lang="tr-TR" dirty="0" smtClean="0"/>
              <a:t>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 in 2D/3D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observe</a:t>
            </a:r>
            <a:r>
              <a:rPr lang="tr-TR" dirty="0" smtClean="0"/>
              <a:t> </a:t>
            </a:r>
            <a:r>
              <a:rPr lang="tr-TR" dirty="0" err="1" smtClean="0"/>
              <a:t>clusters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</a:t>
            </a:r>
            <a:r>
              <a:rPr lang="tr-TR" dirty="0" err="1" smtClean="0"/>
              <a:t>animals</a:t>
            </a:r>
            <a:r>
              <a:rPr lang="tr-TR" dirty="0" smtClean="0"/>
              <a:t>, </a:t>
            </a:r>
            <a:r>
              <a:rPr lang="tr-TR" dirty="0" err="1" smtClean="0"/>
              <a:t>humans</a:t>
            </a:r>
            <a:r>
              <a:rPr lang="tr-TR" dirty="0" smtClean="0"/>
              <a:t>).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Algorithms</a:t>
            </a:r>
            <a:r>
              <a:rPr lang="tr-TR" dirty="0" smtClean="0"/>
              <a:t> </a:t>
            </a:r>
            <a:r>
              <a:rPr lang="tr-TR" dirty="0" err="1" smtClean="0"/>
              <a:t>Behind</a:t>
            </a:r>
            <a:r>
              <a:rPr lang="tr-TR" dirty="0" smtClean="0"/>
              <a:t> </a:t>
            </a:r>
            <a:r>
              <a:rPr lang="tr-TR" dirty="0" err="1" smtClean="0"/>
              <a:t>This</a:t>
            </a:r>
            <a:r>
              <a:rPr lang="tr-TR" dirty="0" smtClean="0"/>
              <a:t>**:  </a:t>
            </a:r>
          </a:p>
          <a:p>
            <a:r>
              <a:rPr lang="tr-TR" dirty="0" err="1" smtClean="0"/>
              <a:t>Methods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**Word2Vec**, **</a:t>
            </a:r>
            <a:r>
              <a:rPr lang="tr-TR" dirty="0" err="1" smtClean="0"/>
              <a:t>GloVe</a:t>
            </a:r>
            <a:r>
              <a:rPr lang="tr-TR" dirty="0" smtClean="0"/>
              <a:t>**, </a:t>
            </a:r>
            <a:r>
              <a:rPr lang="tr-TR" dirty="0" err="1" smtClean="0"/>
              <a:t>or</a:t>
            </a:r>
            <a:r>
              <a:rPr lang="tr-TR" dirty="0" smtClean="0"/>
              <a:t> **</a:t>
            </a:r>
            <a:r>
              <a:rPr lang="tr-TR" dirty="0" err="1" smtClean="0"/>
              <a:t>fastText</a:t>
            </a:r>
            <a:r>
              <a:rPr lang="tr-TR" dirty="0" smtClean="0"/>
              <a:t>** </a:t>
            </a:r>
            <a:r>
              <a:rPr lang="tr-TR" dirty="0" err="1" smtClean="0"/>
              <a:t>generate</a:t>
            </a:r>
            <a:r>
              <a:rPr lang="tr-TR" dirty="0" smtClean="0"/>
              <a:t> </a:t>
            </a:r>
            <a:r>
              <a:rPr lang="tr-TR" dirty="0" err="1" smtClean="0"/>
              <a:t>such</a:t>
            </a:r>
            <a:r>
              <a:rPr lang="tr-TR" dirty="0" smtClean="0"/>
              <a:t> </a:t>
            </a:r>
            <a:r>
              <a:rPr lang="tr-TR" dirty="0" err="1" smtClean="0"/>
              <a:t>embeddings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analyzing</a:t>
            </a:r>
            <a:r>
              <a:rPr lang="tr-TR" dirty="0" smtClean="0"/>
              <a:t> </a:t>
            </a:r>
            <a:r>
              <a:rPr lang="tr-TR" dirty="0" err="1" smtClean="0"/>
              <a:t>word</a:t>
            </a:r>
            <a:r>
              <a:rPr lang="tr-TR" dirty="0" smtClean="0"/>
              <a:t> </a:t>
            </a:r>
            <a:r>
              <a:rPr lang="tr-TR" dirty="0" err="1" smtClean="0"/>
              <a:t>co-occurrence</a:t>
            </a:r>
            <a:r>
              <a:rPr lang="tr-TR" dirty="0" smtClean="0"/>
              <a:t> </a:t>
            </a:r>
            <a:r>
              <a:rPr lang="tr-TR" dirty="0" err="1" smtClean="0"/>
              <a:t>patterns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**Türkçe Sunum Metni:**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**Kelime Gömmelerini Örneklerle Anlamak**  </a:t>
            </a:r>
          </a:p>
          <a:p>
            <a:endParaRPr lang="tr-TR" dirty="0" smtClean="0"/>
          </a:p>
          <a:p>
            <a:r>
              <a:rPr lang="tr-TR" dirty="0" smtClean="0"/>
              <a:t>**Bu Vektörler Ne Anlama Geliyor?**  </a:t>
            </a:r>
          </a:p>
          <a:p>
            <a:r>
              <a:rPr lang="tr-TR" dirty="0" smtClean="0"/>
              <a:t>Tabloda *kedi, köpek, adam, kral* gibi kelimelerin sayısal vektör temsilleri (gömme) gösteriliyor. Her sayı, kelimenin anlamsal ve </a:t>
            </a:r>
            <a:r>
              <a:rPr lang="tr-TR" dirty="0" err="1" smtClean="0"/>
              <a:t>sözdizimsel</a:t>
            </a:r>
            <a:r>
              <a:rPr lang="tr-TR" dirty="0" smtClean="0"/>
              <a:t> özelliklerini yakalayan yüksek boyutlu bir uzaydaki bir boyutu temsil eder.  </a:t>
            </a:r>
          </a:p>
          <a:p>
            <a:endParaRPr lang="tr-TR" dirty="0" smtClean="0"/>
          </a:p>
          <a:p>
            <a:r>
              <a:rPr lang="tr-TR" dirty="0" smtClean="0"/>
              <a:t>**Temel Gözlemler**:  </a:t>
            </a:r>
          </a:p>
          <a:p>
            <a:r>
              <a:rPr lang="tr-TR" dirty="0" smtClean="0"/>
              <a:t>1. **Benzer Kelimeler Benzer Vektörlere Sahiptir**:  </a:t>
            </a:r>
          </a:p>
          <a:p>
            <a:r>
              <a:rPr lang="tr-TR" dirty="0" smtClean="0"/>
              <a:t>   - *Kedi* (`[0.6, 0.9, ...]`) ve *yavru kedi* (`[0.5, 0.8, ...]`) vektörleri birbirine yakındır, anlamsal benzerliği yansıtır.  </a:t>
            </a:r>
          </a:p>
          <a:p>
            <a:r>
              <a:rPr lang="tr-TR" dirty="0" smtClean="0"/>
              <a:t>   - *Köpek* (`[0.7, -0.1, ...]`), *kedi* ile bazı özellikleri paylaşır (hayvan) ancak farklılıklar da içerir.  </a:t>
            </a:r>
          </a:p>
          <a:p>
            <a:endParaRPr lang="tr-TR" dirty="0" smtClean="0"/>
          </a:p>
          <a:p>
            <a:r>
              <a:rPr lang="tr-TR" dirty="0" smtClean="0"/>
              <a:t>2. **Bağlamsal İlişkiler**:  </a:t>
            </a:r>
          </a:p>
          <a:p>
            <a:r>
              <a:rPr lang="tr-TR" dirty="0" smtClean="0"/>
              <a:t>   - *Kral* (`[0.5, -0.4, ...]`) ve *kraliçe* (`[0.8, -0.1, ...]`), cinsiyet farklılıklarına rağmen "hanedan" özelliklerini paylaşır.  </a:t>
            </a:r>
          </a:p>
          <a:p>
            <a:r>
              <a:rPr lang="tr-TR" dirty="0" smtClean="0"/>
              <a:t>   - *Kral - erkek + kadın ≈ kraliçe* gibi ilişkiler vektör işlemleriyle modellenebilir.  </a:t>
            </a:r>
          </a:p>
          <a:p>
            <a:endParaRPr lang="tr-TR" dirty="0" smtClean="0"/>
          </a:p>
          <a:p>
            <a:r>
              <a:rPr lang="tr-TR" dirty="0" smtClean="0"/>
              <a:t>3. **Farklı Anlamlar**:  </a:t>
            </a:r>
          </a:p>
          <a:p>
            <a:r>
              <a:rPr lang="tr-TR" dirty="0" smtClean="0"/>
              <a:t>   - *Evler* (`[-0.8, -0.4, ...]`), tamamen farklı bir vektöre sahiptir (bina vs. canlılar).  </a:t>
            </a:r>
          </a:p>
          <a:p>
            <a:endParaRPr lang="tr-TR" dirty="0" smtClean="0"/>
          </a:p>
          <a:p>
            <a:r>
              <a:rPr lang="tr-TR" dirty="0" smtClean="0"/>
              <a:t>**Bu Gömmeler Nasıl Kullanılır?**  </a:t>
            </a:r>
          </a:p>
          <a:p>
            <a:r>
              <a:rPr lang="tr-TR" dirty="0" smtClean="0"/>
              <a:t>- **Anlamsal Analiz**: Eş anlamlı veya ilişkili kelimeleri belirleme.  </a:t>
            </a:r>
          </a:p>
          <a:p>
            <a:r>
              <a:rPr lang="tr-TR" dirty="0" smtClean="0"/>
              <a:t>- **Makine Çevirisi**: Ortak vektör uzayları kullanarak diller arası kelime eşleme.  </a:t>
            </a:r>
          </a:p>
          <a:p>
            <a:r>
              <a:rPr lang="tr-TR" dirty="0" smtClean="0"/>
              <a:t>- **Sınıflandırma**: Ham metin yerine anlamlı vektörlerle model performansını artırma.  </a:t>
            </a:r>
          </a:p>
          <a:p>
            <a:endParaRPr lang="tr-TR" dirty="0" smtClean="0"/>
          </a:p>
          <a:p>
            <a:r>
              <a:rPr lang="tr-TR" dirty="0" smtClean="0"/>
              <a:t>**Görselleştirme İpucu**:  </a:t>
            </a:r>
          </a:p>
          <a:p>
            <a:r>
              <a:rPr lang="tr-TR" dirty="0" smtClean="0"/>
              <a:t>Boyut indirgeme (PCA, t-SNE) ile bu vektörleri 2B/3B olarak çizip kümeleri (hayvanlar, insanlar) gözlemleyin.  </a:t>
            </a:r>
          </a:p>
          <a:p>
            <a:endParaRPr lang="tr-TR" dirty="0" smtClean="0"/>
          </a:p>
          <a:p>
            <a:r>
              <a:rPr lang="tr-TR" dirty="0" smtClean="0"/>
              <a:t>**Arka Plandaki Algoritmalar**:  </a:t>
            </a:r>
          </a:p>
          <a:p>
            <a:r>
              <a:rPr lang="tr-TR" dirty="0" smtClean="0"/>
              <a:t>**Word2Vec**, **</a:t>
            </a:r>
            <a:r>
              <a:rPr lang="tr-TR" dirty="0" err="1" smtClean="0"/>
              <a:t>GloVe</a:t>
            </a:r>
            <a:r>
              <a:rPr lang="tr-TR" dirty="0" smtClean="0"/>
              <a:t>** veya **</a:t>
            </a:r>
            <a:r>
              <a:rPr lang="tr-TR" dirty="0" err="1" smtClean="0"/>
              <a:t>fastText</a:t>
            </a:r>
            <a:r>
              <a:rPr lang="tr-TR" dirty="0" smtClean="0"/>
              <a:t>** gibi yöntemler, kelime </a:t>
            </a:r>
            <a:r>
              <a:rPr lang="tr-TR" dirty="0" err="1" smtClean="0"/>
              <a:t>eşdizim</a:t>
            </a:r>
            <a:r>
              <a:rPr lang="tr-TR" dirty="0" smtClean="0"/>
              <a:t> desenlerini analiz ederek bu gömme vektörlerini üretir.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0513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AE780-9E6F-7D6A-5549-9983D1CA9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29C2BAE6-F2E2-A5F8-A39C-B5F12DF23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80E2D447-547B-FA58-B936-920931978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3AACB27-B5D7-4D2B-10FE-3D95F45A19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322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BD05-7BDB-F27F-C8E1-FC612B8D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05AB393-3351-084C-BF4D-B3789120E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13DE8FB-50D4-93A2-7B23-FD65BF4BE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3122628-FCC5-A9D6-CFC2-5FFF3DE51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8380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10E9F-A22A-2BEF-A2CA-E48E02BC5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0AF275C9-9D3A-161D-BF4D-4431D0235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69E9BF2-B41C-2EE0-8694-55686D5AC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C87010E-38FA-1AA8-0F7A-7551AD250D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9411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ADC6-195C-E8EA-5AC1-E643CB87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192DDA61-A755-FB49-1FBF-D9D414F10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BEB72C3-B4B3-467B-8DA4-780BEC89D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8DDE67F-04C8-0FF8-3E04-1BBBA6CEF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2145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3AD22-A07E-A699-DBFB-F1307DD1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3EA9F4C-EDF7-41BD-06F8-8E114D096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5F07B66-23EB-6388-C291-CADAA09B5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9C39199-7D20-7FC5-4DE4-ADDD742CA4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473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6431C-DF86-7532-701A-C9F07104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2E92D34A-B2D0-C0E2-2CEB-683DDFE53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709A9CE-3CB3-E8C4-BF18-39221C52E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1A3DFDA-7407-784D-DA56-EE1AC155A3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664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5E22F-3286-695E-5C72-7A9E4B136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BACA128-D982-70F5-CF26-F77DDE8EF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B60F2FB-1CFA-7734-91D4-50BA7FAF7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F4F5197-6FE1-3FF0-6EF4-1EBAD8627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2487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79704-BFE0-C27B-4292-DEAEC9CC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58B0D3A5-B9A3-9E0E-B8FA-AEABEA587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3F10445-793C-D14C-ED17-01C2A2671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FBF4642-2753-2DA6-1BFF-8D48416F4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28520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9F029-EC39-66D5-D643-20C323A72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EC804C14-C2FE-7349-EFE7-A5CDBFD6A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0D853EA-51DA-5DCD-6A91-751EB09D2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BC4179-810B-5E3A-6A6D-3CD83E96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3182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F6CA4-34D3-CD47-ADF0-DB62D9599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5F682D17-1B7B-2A4A-29C1-751A166D1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C5F6DE6-F491-BA92-FC0E-0B489A622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1986AE5-FD10-1663-C304-B93DEEB40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3592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41419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09496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4673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61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9455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0441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8305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80658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3520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83082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803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look at the example in the image above;</a:t>
            </a:r>
            <a:endParaRPr lang="tr-TR" dirty="0" smtClean="0"/>
          </a:p>
          <a:p>
            <a:r>
              <a:rPr lang="en-US" dirty="0" smtClean="0"/>
              <a:t> in a model that translates English to French, </a:t>
            </a:r>
            <a:endParaRPr lang="tr-TR" dirty="0" smtClean="0"/>
          </a:p>
          <a:p>
            <a:r>
              <a:rPr lang="en-US" dirty="0" smtClean="0"/>
              <a:t>after the sentence “How was your day” passes through the model,</a:t>
            </a:r>
            <a:endParaRPr lang="tr-TR" dirty="0" smtClean="0"/>
          </a:p>
          <a:p>
            <a:r>
              <a:rPr lang="en-US" dirty="0" smtClean="0"/>
              <a:t> it can understand from the attention map of each word that it should produce the sentence “Comment se </a:t>
            </a:r>
            <a:r>
              <a:rPr lang="en-US" dirty="0" err="1" smtClean="0"/>
              <a:t>passe</a:t>
            </a:r>
            <a:r>
              <a:rPr lang="en-US" dirty="0" smtClean="0"/>
              <a:t> ta </a:t>
            </a:r>
            <a:r>
              <a:rPr lang="en-US" dirty="0" err="1" smtClean="0"/>
              <a:t>journée</a:t>
            </a:r>
            <a:r>
              <a:rPr lang="en-US" dirty="0" smtClean="0"/>
              <a:t>” in its output. </a:t>
            </a:r>
            <a:endParaRPr lang="tr-TR" dirty="0" smtClean="0"/>
          </a:p>
          <a:p>
            <a:r>
              <a:rPr lang="en-US" dirty="0" smtClean="0"/>
              <a:t>Attention blocks check the contexts of the words themselves and other words and produce the attention map. </a:t>
            </a:r>
            <a:endParaRPr lang="tr-TR" dirty="0" smtClean="0"/>
          </a:p>
          <a:p>
            <a:r>
              <a:rPr lang="en-US" dirty="0" smtClean="0"/>
              <a:t>The model can provide a more appropriate output without losing context by looking at the attention map produced.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47482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7314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97081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35643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59131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1175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95281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993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36481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09259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9831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67370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18745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76383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71233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19781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54829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5650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851810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73459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10632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88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71213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50033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29650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39945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95246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716136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47703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51769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07092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81675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8752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main purpose of the encoder block is to provide the necessary data for the output we want to get by encoding the given input data. </a:t>
            </a:r>
            <a:endParaRPr lang="tr-TR" dirty="0" smtClean="0"/>
          </a:p>
          <a:p>
            <a:r>
              <a:rPr lang="en-US" dirty="0" smtClean="0"/>
              <a:t>This data includes the words and context in the given sentence.</a:t>
            </a:r>
            <a:endParaRPr lang="tr-TR" dirty="0" smtClean="0"/>
          </a:p>
          <a:p>
            <a:r>
              <a:rPr lang="en-US" dirty="0" smtClean="0"/>
              <a:t> To perform the encoding, the encoder block uses word embedding, positional encoding, multi-head attention, normalization and a series of linear layers. </a:t>
            </a:r>
            <a:endParaRPr lang="tr-TR" dirty="0" smtClean="0"/>
          </a:p>
          <a:p>
            <a:r>
              <a:rPr lang="en-US" dirty="0" smtClean="0"/>
              <a:t>Let's talk about the stages of word embedding, positional encoding and multi-head attention.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9215458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88893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62936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83151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97741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887444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77529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727294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55731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491061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109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5899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74365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5277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029382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657856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58320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40689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260173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558744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9030645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26771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7766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13248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49482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600223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346562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07127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14479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84214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083296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5208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440835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9337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220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026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75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70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092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922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47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738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87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28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050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18.03.2025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068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GENERATIVE AI 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4800" dirty="0" smtClean="0"/>
              <a:t>WEEK-4 </a:t>
            </a:r>
            <a:endParaRPr lang="tr-TR" sz="4800" dirty="0"/>
          </a:p>
          <a:p>
            <a:r>
              <a:rPr lang="tr-TR" dirty="0" err="1"/>
              <a:t>Asst.Prof.Dr.Murat</a:t>
            </a:r>
            <a:r>
              <a:rPr lang="tr-TR" dirty="0"/>
              <a:t> ŞİMŞEK</a:t>
            </a:r>
          </a:p>
        </p:txBody>
      </p:sp>
    </p:spTree>
    <p:extLst>
      <p:ext uri="{BB962C8B-B14F-4D97-AF65-F5344CB8AC3E}">
        <p14:creationId xmlns:p14="http://schemas.microsoft.com/office/powerpoint/2010/main" val="1875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" y="322728"/>
            <a:ext cx="12179970" cy="60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8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704" y="518706"/>
            <a:ext cx="8716591" cy="582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0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24" y="590154"/>
            <a:ext cx="10221751" cy="567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4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78" y="432969"/>
            <a:ext cx="8916644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4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87" y="504417"/>
            <a:ext cx="9850225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7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87" y="556811"/>
            <a:ext cx="10936226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45" y="623496"/>
            <a:ext cx="10821910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7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81" y="599680"/>
            <a:ext cx="10831437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82" y="528232"/>
            <a:ext cx="1046943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81" y="556811"/>
            <a:ext cx="10831437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7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109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9" y="561575"/>
            <a:ext cx="10869542" cy="573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5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299373"/>
            <a:ext cx="10888595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85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23" y="452022"/>
            <a:ext cx="10945753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2" y="599680"/>
            <a:ext cx="11069595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38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8" y="480601"/>
            <a:ext cx="10812384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29" y="618733"/>
            <a:ext cx="10507541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71" y="675891"/>
            <a:ext cx="10259857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8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0" y="404390"/>
            <a:ext cx="10745700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6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13" y="556811"/>
            <a:ext cx="10374173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8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2" y="528232"/>
            <a:ext cx="1065043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6" y="571101"/>
            <a:ext cx="10726647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4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119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08" y="485364"/>
            <a:ext cx="10812384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3" y="499533"/>
            <a:ext cx="10967626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120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414" y="528232"/>
            <a:ext cx="9469171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121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598" y="494890"/>
            <a:ext cx="9516803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122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6" y="452022"/>
            <a:ext cx="10879068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9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123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97" y="575864"/>
            <a:ext cx="10964805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124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914" y="542522"/>
            <a:ext cx="9288171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2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125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269660"/>
            <a:ext cx="10748006" cy="598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0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126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601" y="294837"/>
            <a:ext cx="6258798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127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9" y="366285"/>
            <a:ext cx="7887801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5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128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76" y="332943"/>
            <a:ext cx="11088647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129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39" y="394864"/>
            <a:ext cx="11079121" cy="606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5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396417"/>
            <a:ext cx="1078380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8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130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7" y="390101"/>
            <a:ext cx="11117226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2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131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/>
          <a:srcRect r="1802"/>
          <a:stretch/>
        </p:blipFill>
        <p:spPr>
          <a:xfrm>
            <a:off x="227781" y="356759"/>
            <a:ext cx="11524948" cy="614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132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45" y="504417"/>
            <a:ext cx="10640910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5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47" y="499533"/>
            <a:ext cx="10764752" cy="440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0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97" y="475838"/>
            <a:ext cx="10964805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471074"/>
            <a:ext cx="10888595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5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423443"/>
            <a:ext cx="10764752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1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528232"/>
            <a:ext cx="10793331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466311"/>
            <a:ext cx="11183911" cy="59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5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088" y="1148010"/>
            <a:ext cx="9674578" cy="471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Seq2Seq</a:t>
            </a:r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947" y="2317175"/>
            <a:ext cx="862132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Seq2Seq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78" y="2004725"/>
            <a:ext cx="7396261" cy="106120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7" y="4571120"/>
            <a:ext cx="7290001" cy="969414"/>
          </a:xfrm>
          <a:prstGeom prst="rect">
            <a:avLst/>
          </a:prstGeom>
        </p:spPr>
      </p:pic>
      <p:sp>
        <p:nvSpPr>
          <p:cNvPr id="6" name="Aşağı Ok 5"/>
          <p:cNvSpPr/>
          <p:nvPr/>
        </p:nvSpPr>
        <p:spPr>
          <a:xfrm>
            <a:off x="5230906" y="3065928"/>
            <a:ext cx="1089212" cy="1196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365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Seq2Seq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378" y="2004725"/>
            <a:ext cx="7396261" cy="106120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007" y="4571120"/>
            <a:ext cx="7290001" cy="969414"/>
          </a:xfrm>
          <a:prstGeom prst="rect">
            <a:avLst/>
          </a:prstGeom>
        </p:spPr>
      </p:pic>
      <p:sp>
        <p:nvSpPr>
          <p:cNvPr id="6" name="Aşağı Ok 5"/>
          <p:cNvSpPr/>
          <p:nvPr/>
        </p:nvSpPr>
        <p:spPr>
          <a:xfrm>
            <a:off x="5230906" y="3065928"/>
            <a:ext cx="1089212" cy="11967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417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Attention</a:t>
            </a:r>
            <a:r>
              <a:rPr lang="tr-TR" dirty="0"/>
              <a:t> </a:t>
            </a:r>
            <a:r>
              <a:rPr lang="tr-TR" dirty="0" err="1"/>
              <a:t>Mechanism</a:t>
            </a:r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71" y="1711181"/>
            <a:ext cx="7582680" cy="3007655"/>
          </a:xfrm>
          <a:prstGeom prst="rect">
            <a:avLst/>
          </a:prstGeom>
        </p:spPr>
      </p:pic>
      <p:sp>
        <p:nvSpPr>
          <p:cNvPr id="4" name="Dikdörtgen 3"/>
          <p:cNvSpPr/>
          <p:nvPr/>
        </p:nvSpPr>
        <p:spPr>
          <a:xfrm>
            <a:off x="358588" y="5011972"/>
            <a:ext cx="107217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 err="1"/>
              <a:t>The</a:t>
            </a:r>
            <a:r>
              <a:rPr lang="tr-TR" sz="3200" b="1" dirty="0"/>
              <a:t> </a:t>
            </a:r>
            <a:r>
              <a:rPr lang="tr-TR" sz="3200" b="1" dirty="0" err="1"/>
              <a:t>attention</a:t>
            </a:r>
            <a:r>
              <a:rPr lang="tr-TR" sz="3200" b="1" dirty="0"/>
              <a:t> </a:t>
            </a:r>
            <a:r>
              <a:rPr lang="tr-TR" sz="3200" b="1" dirty="0" err="1"/>
              <a:t>mechanism</a:t>
            </a:r>
            <a:r>
              <a:rPr lang="tr-TR" sz="3200" b="1" dirty="0"/>
              <a:t> is a </a:t>
            </a:r>
            <a:r>
              <a:rPr lang="tr-TR" sz="3200" b="1" dirty="0" err="1"/>
              <a:t>neural</a:t>
            </a:r>
            <a:r>
              <a:rPr lang="tr-TR" sz="3200" b="1" dirty="0"/>
              <a:t> network </a:t>
            </a:r>
            <a:r>
              <a:rPr lang="tr-TR" sz="3200" b="1" dirty="0" err="1"/>
              <a:t>architecture</a:t>
            </a:r>
            <a:r>
              <a:rPr lang="tr-TR" sz="3200" b="1" dirty="0"/>
              <a:t> </a:t>
            </a:r>
            <a:r>
              <a:rPr lang="tr-TR" sz="3200" b="1" dirty="0" err="1"/>
              <a:t>that</a:t>
            </a:r>
            <a:r>
              <a:rPr lang="tr-TR" sz="3200" b="1" dirty="0"/>
              <a:t> </a:t>
            </a:r>
            <a:r>
              <a:rPr lang="tr-TR" sz="3200" b="1" dirty="0" err="1"/>
              <a:t>allows</a:t>
            </a:r>
            <a:r>
              <a:rPr lang="tr-TR" sz="3200" b="1" dirty="0"/>
              <a:t> a </a:t>
            </a:r>
            <a:r>
              <a:rPr lang="tr-TR" sz="3200" b="1" dirty="0" err="1"/>
              <a:t>deep</a:t>
            </a:r>
            <a:r>
              <a:rPr lang="tr-TR" sz="3200" b="1" dirty="0"/>
              <a:t> </a:t>
            </a:r>
            <a:r>
              <a:rPr lang="tr-TR" sz="3200" b="1" dirty="0" err="1"/>
              <a:t>learning</a:t>
            </a:r>
            <a:r>
              <a:rPr lang="tr-TR" sz="3200" b="1" dirty="0"/>
              <a:t> model </a:t>
            </a:r>
            <a:r>
              <a:rPr lang="tr-TR" sz="3200" b="1" dirty="0" err="1"/>
              <a:t>to</a:t>
            </a:r>
            <a:r>
              <a:rPr lang="tr-TR" sz="3200" b="1" dirty="0"/>
              <a:t> </a:t>
            </a:r>
            <a:r>
              <a:rPr lang="tr-TR" sz="3200" b="1" dirty="0" err="1"/>
              <a:t>focus</a:t>
            </a:r>
            <a:r>
              <a:rPr lang="tr-TR" sz="3200" b="1" dirty="0"/>
              <a:t> on </a:t>
            </a:r>
            <a:r>
              <a:rPr lang="tr-TR" sz="3200" b="1" dirty="0" err="1"/>
              <a:t>specific</a:t>
            </a:r>
            <a:r>
              <a:rPr lang="tr-TR" sz="3200" b="1" dirty="0"/>
              <a:t> </a:t>
            </a:r>
            <a:r>
              <a:rPr lang="tr-TR" sz="3200" b="1" dirty="0" err="1"/>
              <a:t>and</a:t>
            </a:r>
            <a:r>
              <a:rPr lang="tr-TR" sz="3200" b="1" dirty="0"/>
              <a:t> </a:t>
            </a:r>
            <a:r>
              <a:rPr lang="tr-TR" sz="3200" b="1" dirty="0" err="1"/>
              <a:t>relevant</a:t>
            </a:r>
            <a:r>
              <a:rPr lang="tr-TR" sz="3200" b="1" dirty="0"/>
              <a:t> </a:t>
            </a:r>
            <a:r>
              <a:rPr lang="tr-TR" sz="3200" b="1" dirty="0" err="1"/>
              <a:t>aspects</a:t>
            </a:r>
            <a:r>
              <a:rPr lang="tr-TR" sz="3200" b="1" dirty="0"/>
              <a:t> of </a:t>
            </a:r>
            <a:r>
              <a:rPr lang="tr-TR" sz="3200" b="1" dirty="0" err="1"/>
              <a:t>the</a:t>
            </a:r>
            <a:r>
              <a:rPr lang="tr-TR" sz="3200" b="1" dirty="0"/>
              <a:t> </a:t>
            </a:r>
            <a:r>
              <a:rPr lang="tr-TR" sz="3200" b="1" dirty="0" err="1"/>
              <a:t>input</a:t>
            </a:r>
            <a:r>
              <a:rPr lang="tr-TR" sz="3200" b="1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308577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2" y="1118696"/>
            <a:ext cx="1003122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4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LLM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25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947391"/>
            <a:ext cx="1000264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0" y="129239"/>
            <a:ext cx="11910022" cy="67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9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Transformer</a:t>
            </a:r>
            <a:endParaRPr lang="tr-TR" dirty="0"/>
          </a:p>
        </p:txBody>
      </p:sp>
      <p:pic>
        <p:nvPicPr>
          <p:cNvPr id="9218" name="Picture 2" descr="https://jalammar.github.io/images/t/The_transformer_encoders_deco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1" y="2157731"/>
            <a:ext cx="7200900" cy="451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7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Transformer</a:t>
            </a:r>
            <a:endParaRPr lang="tr-TR" dirty="0"/>
          </a:p>
        </p:txBody>
      </p:sp>
      <p:pic>
        <p:nvPicPr>
          <p:cNvPr id="10242" name="Picture 2" descr="https://jalammar.github.io/images/t/The_transformer_encoder_decoder_st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526" y="1929130"/>
            <a:ext cx="7219329" cy="470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39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Encoder</a:t>
            </a:r>
            <a:endParaRPr lang="tr-TR" dirty="0"/>
          </a:p>
        </p:txBody>
      </p:sp>
      <p:pic>
        <p:nvPicPr>
          <p:cNvPr id="1026" name="Picture 2" descr="https://miro.medium.com/v2/resize:fit:419/1*5awBrXjjziKM7XjlbW-tG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42" y="1053852"/>
            <a:ext cx="3669179" cy="520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264459" y="1791029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main purpose of the encoder block is to provide the necessary data for the output we want to get by encoding the given input data. </a:t>
            </a:r>
            <a:endParaRPr lang="tr-T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This data includes the words and context in the given sentence.</a:t>
            </a:r>
            <a:endParaRPr lang="tr-T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To perform the encoding, the encoder block uses word embedding, positional encoding, multi-head attention, normalization and a series of linear layers. </a:t>
            </a:r>
            <a:endParaRPr lang="tr-TR" sz="2800" dirty="0"/>
          </a:p>
        </p:txBody>
      </p:sp>
    </p:spTree>
    <p:extLst>
      <p:ext uri="{BB962C8B-B14F-4D97-AF65-F5344CB8AC3E}">
        <p14:creationId xmlns:p14="http://schemas.microsoft.com/office/powerpoint/2010/main" val="196843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53" y="1027361"/>
            <a:ext cx="9063080" cy="49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7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Word </a:t>
            </a:r>
            <a:r>
              <a:rPr lang="tr-TR" dirty="0" err="1" smtClean="0"/>
              <a:t>Embedding</a:t>
            </a:r>
            <a:endParaRPr lang="tr-TR" dirty="0"/>
          </a:p>
        </p:txBody>
      </p:sp>
      <p:pic>
        <p:nvPicPr>
          <p:cNvPr id="2050" name="Picture 2" descr="https://miro.medium.com/v2/resize:fit:875/0*pVpGtkA6RSfu6Or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29" y="2407023"/>
            <a:ext cx="7799295" cy="421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49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Positional</a:t>
            </a:r>
            <a:r>
              <a:rPr lang="tr-TR" dirty="0" smtClean="0"/>
              <a:t> </a:t>
            </a:r>
            <a:r>
              <a:rPr lang="tr-TR" dirty="0" err="1" smtClean="0"/>
              <a:t>Encoding</a:t>
            </a:r>
            <a:endParaRPr lang="tr-TR" dirty="0"/>
          </a:p>
        </p:txBody>
      </p:sp>
      <p:pic>
        <p:nvPicPr>
          <p:cNvPr id="3074" name="Picture 2" descr="https://miro.medium.com/v2/resize:fit:720/0*eJ5WdNDG0vR_TI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04" y="1821555"/>
            <a:ext cx="8282529" cy="218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519953" y="4729081"/>
            <a:ext cx="110041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3200" b="1" dirty="0" err="1"/>
              <a:t>Positional</a:t>
            </a:r>
            <a:r>
              <a:rPr lang="tr-TR" sz="3200" b="1" dirty="0"/>
              <a:t> </a:t>
            </a:r>
            <a:r>
              <a:rPr lang="tr-TR" sz="3200" b="1" dirty="0" err="1"/>
              <a:t>Encoding</a:t>
            </a:r>
            <a:r>
              <a:rPr lang="tr-TR" sz="3200" b="1" dirty="0"/>
              <a:t> </a:t>
            </a:r>
            <a:r>
              <a:rPr lang="tr-TR" sz="3200" b="1" dirty="0" err="1"/>
              <a:t>enables</a:t>
            </a:r>
            <a:r>
              <a:rPr lang="tr-TR" sz="3200" b="1" dirty="0"/>
              <a:t> </a:t>
            </a:r>
            <a:r>
              <a:rPr lang="tr-TR" sz="3200" b="1" dirty="0" err="1"/>
              <a:t>the</a:t>
            </a:r>
            <a:r>
              <a:rPr lang="tr-TR" sz="3200" b="1" dirty="0"/>
              <a:t> </a:t>
            </a:r>
            <a:r>
              <a:rPr lang="tr-TR" sz="3200" b="1" dirty="0" err="1"/>
              <a:t>conversion</a:t>
            </a:r>
            <a:r>
              <a:rPr lang="tr-TR" sz="3200" b="1" dirty="0"/>
              <a:t> of </a:t>
            </a:r>
            <a:r>
              <a:rPr lang="tr-TR" sz="3200" b="1" dirty="0" err="1"/>
              <a:t>word</a:t>
            </a:r>
            <a:r>
              <a:rPr lang="tr-TR" sz="3200" b="1" dirty="0"/>
              <a:t> </a:t>
            </a:r>
            <a:r>
              <a:rPr lang="tr-TR" sz="3200" b="1" dirty="0" err="1"/>
              <a:t>vectors</a:t>
            </a:r>
            <a:r>
              <a:rPr lang="tr-TR" sz="3200" b="1" dirty="0"/>
              <a:t> </a:t>
            </a:r>
            <a:r>
              <a:rPr lang="tr-TR" sz="3200" b="1" dirty="0" err="1"/>
              <a:t>resulting</a:t>
            </a:r>
            <a:r>
              <a:rPr lang="tr-TR" sz="3200" b="1" dirty="0"/>
              <a:t> </a:t>
            </a:r>
            <a:r>
              <a:rPr lang="tr-TR" sz="3200" b="1" dirty="0" err="1"/>
              <a:t>from</a:t>
            </a:r>
            <a:r>
              <a:rPr lang="tr-TR" sz="3200" b="1" dirty="0"/>
              <a:t> </a:t>
            </a:r>
            <a:r>
              <a:rPr lang="tr-TR" sz="3200" b="1" dirty="0" err="1"/>
              <a:t>the</a:t>
            </a:r>
            <a:r>
              <a:rPr lang="tr-TR" sz="3200" b="1" dirty="0"/>
              <a:t> </a:t>
            </a:r>
            <a:r>
              <a:rPr lang="tr-TR" sz="3200" b="1" dirty="0" err="1"/>
              <a:t>word</a:t>
            </a:r>
            <a:r>
              <a:rPr lang="tr-TR" sz="3200" b="1" dirty="0"/>
              <a:t> </a:t>
            </a:r>
            <a:r>
              <a:rPr lang="tr-TR" sz="3200" b="1" dirty="0" err="1"/>
              <a:t>embedding</a:t>
            </a:r>
            <a:r>
              <a:rPr lang="tr-TR" sz="3200" b="1" dirty="0"/>
              <a:t> </a:t>
            </a:r>
            <a:r>
              <a:rPr lang="tr-TR" sz="3200" b="1" dirty="0" err="1"/>
              <a:t>layer</a:t>
            </a:r>
            <a:r>
              <a:rPr lang="tr-TR" sz="3200" b="1" dirty="0"/>
              <a:t> of </a:t>
            </a:r>
            <a:r>
              <a:rPr lang="tr-TR" sz="3200" b="1" dirty="0" err="1"/>
              <a:t>text</a:t>
            </a:r>
            <a:r>
              <a:rPr lang="tr-TR" sz="3200" b="1" dirty="0"/>
              <a:t> data </a:t>
            </a:r>
            <a:r>
              <a:rPr lang="tr-TR" sz="3200" b="1" dirty="0" err="1"/>
              <a:t>into</a:t>
            </a:r>
            <a:r>
              <a:rPr lang="tr-TR" sz="3200" b="1" dirty="0"/>
              <a:t> </a:t>
            </a:r>
            <a:r>
              <a:rPr lang="tr-TR" sz="3200" b="1" dirty="0" err="1"/>
              <a:t>numerical</a:t>
            </a:r>
            <a:r>
              <a:rPr lang="tr-TR" sz="3200" b="1" dirty="0"/>
              <a:t> </a:t>
            </a:r>
            <a:r>
              <a:rPr lang="tr-TR" sz="3200" b="1" dirty="0" err="1"/>
              <a:t>vectors</a:t>
            </a:r>
            <a:r>
              <a:rPr lang="tr-TR" sz="3200" b="1" dirty="0"/>
              <a:t> </a:t>
            </a:r>
            <a:r>
              <a:rPr lang="tr-TR" sz="3200" b="1" dirty="0" err="1"/>
              <a:t>that</a:t>
            </a:r>
            <a:r>
              <a:rPr lang="tr-TR" sz="3200" b="1" dirty="0"/>
              <a:t> </a:t>
            </a:r>
            <a:r>
              <a:rPr lang="tr-TR" sz="3200" b="1" dirty="0" err="1"/>
              <a:t>contain</a:t>
            </a:r>
            <a:r>
              <a:rPr lang="tr-TR" sz="3200" b="1" dirty="0"/>
              <a:t> </a:t>
            </a:r>
            <a:r>
              <a:rPr lang="tr-TR" sz="3200" b="1" dirty="0" err="1"/>
              <a:t>the</a:t>
            </a:r>
            <a:r>
              <a:rPr lang="tr-TR" sz="3200" b="1" dirty="0"/>
              <a:t> </a:t>
            </a:r>
            <a:r>
              <a:rPr lang="tr-TR" sz="3200" b="1" dirty="0" err="1"/>
              <a:t>order</a:t>
            </a:r>
            <a:r>
              <a:rPr lang="tr-TR" sz="3200" b="1" dirty="0"/>
              <a:t> </a:t>
            </a:r>
            <a:r>
              <a:rPr lang="tr-TR" sz="3200" b="1" dirty="0" err="1"/>
              <a:t>information</a:t>
            </a:r>
            <a:r>
              <a:rPr lang="tr-TR" sz="3200" b="1" dirty="0"/>
              <a:t> of </a:t>
            </a:r>
            <a:r>
              <a:rPr lang="tr-TR" sz="3200" b="1" dirty="0" err="1"/>
              <a:t>the</a:t>
            </a:r>
            <a:r>
              <a:rPr lang="tr-TR" sz="3200" b="1" dirty="0"/>
              <a:t> </a:t>
            </a:r>
            <a:r>
              <a:rPr lang="tr-TR" sz="3200" b="1" dirty="0" err="1"/>
              <a:t>words</a:t>
            </a:r>
            <a:r>
              <a:rPr lang="tr-TR" sz="32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197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Positional</a:t>
            </a:r>
            <a:r>
              <a:rPr lang="tr-TR" dirty="0" smtClean="0"/>
              <a:t> </a:t>
            </a:r>
            <a:r>
              <a:rPr lang="tr-TR" dirty="0" err="1" smtClean="0"/>
              <a:t>Encoding</a:t>
            </a:r>
            <a:endParaRPr lang="tr-TR" dirty="0"/>
          </a:p>
        </p:txBody>
      </p:sp>
      <p:pic>
        <p:nvPicPr>
          <p:cNvPr id="3076" name="Picture 4" descr="https://miro.medium.com/v2/resize:fit:875/0*ECwyvuVYd1Qcr_d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99" y="1856051"/>
            <a:ext cx="7818906" cy="46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kdörtgen 1"/>
          <p:cNvSpPr/>
          <p:nvPr/>
        </p:nvSpPr>
        <p:spPr>
          <a:xfrm>
            <a:off x="8381999" y="2442899"/>
            <a:ext cx="3048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800" b="1" dirty="0"/>
              <a:t>Data </a:t>
            </a:r>
            <a:r>
              <a:rPr lang="tr-TR" sz="2800" b="1" dirty="0" err="1"/>
              <a:t>passing</a:t>
            </a:r>
            <a:r>
              <a:rPr lang="tr-TR" sz="2800" b="1" dirty="0"/>
              <a:t> </a:t>
            </a:r>
            <a:r>
              <a:rPr lang="tr-TR" sz="2800" b="1" dirty="0" err="1"/>
              <a:t>through</a:t>
            </a:r>
            <a:r>
              <a:rPr lang="tr-TR" sz="2800" b="1" dirty="0"/>
              <a:t> </a:t>
            </a:r>
            <a:r>
              <a:rPr lang="tr-TR" sz="2800" b="1" dirty="0" err="1"/>
              <a:t>the</a:t>
            </a:r>
            <a:r>
              <a:rPr lang="tr-TR" sz="2800" b="1" dirty="0"/>
              <a:t> </a:t>
            </a:r>
            <a:r>
              <a:rPr lang="tr-TR" sz="2800" b="1" dirty="0" err="1"/>
              <a:t>positional</a:t>
            </a:r>
            <a:r>
              <a:rPr lang="tr-TR" sz="2800" b="1" dirty="0"/>
              <a:t> </a:t>
            </a:r>
            <a:r>
              <a:rPr lang="tr-TR" sz="2800" b="1" dirty="0" err="1"/>
              <a:t>encoding</a:t>
            </a:r>
            <a:r>
              <a:rPr lang="tr-TR" sz="2800" b="1" dirty="0"/>
              <a:t> </a:t>
            </a:r>
            <a:r>
              <a:rPr lang="tr-TR" sz="2800" b="1" dirty="0" err="1"/>
              <a:t>layer</a:t>
            </a:r>
            <a:r>
              <a:rPr lang="tr-TR" sz="2800" b="1" dirty="0"/>
              <a:t> </a:t>
            </a:r>
            <a:r>
              <a:rPr lang="tr-TR" sz="2800" b="1" dirty="0" err="1"/>
              <a:t>becomes</a:t>
            </a:r>
            <a:r>
              <a:rPr lang="tr-TR" sz="2800" b="1" dirty="0"/>
              <a:t> </a:t>
            </a:r>
            <a:r>
              <a:rPr lang="tr-TR" sz="2800" b="1" dirty="0" err="1"/>
              <a:t>ready</a:t>
            </a:r>
            <a:r>
              <a:rPr lang="tr-TR" sz="2800" b="1" dirty="0"/>
              <a:t> </a:t>
            </a:r>
            <a:r>
              <a:rPr lang="tr-TR" sz="2800" b="1" dirty="0" err="1"/>
              <a:t>to</a:t>
            </a:r>
            <a:r>
              <a:rPr lang="tr-TR" sz="2800" b="1" dirty="0"/>
              <a:t> be </a:t>
            </a:r>
            <a:r>
              <a:rPr lang="tr-TR" sz="2800" b="1" dirty="0" err="1"/>
              <a:t>processed</a:t>
            </a:r>
            <a:r>
              <a:rPr lang="tr-TR" sz="2800" b="1" dirty="0"/>
              <a:t> in </a:t>
            </a:r>
            <a:r>
              <a:rPr lang="tr-TR" sz="2800" b="1" dirty="0" err="1"/>
              <a:t>the</a:t>
            </a:r>
            <a:r>
              <a:rPr lang="tr-TR" sz="2800" b="1" dirty="0"/>
              <a:t> </a:t>
            </a:r>
            <a:r>
              <a:rPr lang="tr-TR" sz="2800" b="1" dirty="0" err="1"/>
              <a:t>encoder</a:t>
            </a:r>
            <a:r>
              <a:rPr lang="tr-TR" sz="2800" b="1" dirty="0"/>
              <a:t> </a:t>
            </a:r>
            <a:r>
              <a:rPr lang="tr-TR" sz="2800" b="1" dirty="0" err="1"/>
              <a:t>section</a:t>
            </a:r>
            <a:r>
              <a:rPr lang="tr-TR" sz="2800" b="1" dirty="0"/>
              <a:t> of </a:t>
            </a:r>
            <a:r>
              <a:rPr lang="tr-TR" sz="2800" b="1" dirty="0" err="1"/>
              <a:t>the</a:t>
            </a:r>
            <a:r>
              <a:rPr lang="tr-TR" sz="2800" b="1" dirty="0"/>
              <a:t> </a:t>
            </a:r>
            <a:r>
              <a:rPr lang="tr-TR" sz="2800" b="1" dirty="0" err="1"/>
              <a:t>transformer</a:t>
            </a:r>
            <a:r>
              <a:rPr lang="tr-TR" sz="2800" b="1" dirty="0"/>
              <a:t> model.</a:t>
            </a:r>
          </a:p>
        </p:txBody>
      </p:sp>
    </p:spTree>
    <p:extLst>
      <p:ext uri="{BB962C8B-B14F-4D97-AF65-F5344CB8AC3E}">
        <p14:creationId xmlns:p14="http://schemas.microsoft.com/office/powerpoint/2010/main" val="387001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Multi-</a:t>
            </a:r>
            <a:r>
              <a:rPr lang="tr-TR" dirty="0" err="1" smtClean="0"/>
              <a:t>Head</a:t>
            </a:r>
            <a:r>
              <a:rPr lang="tr-TR" dirty="0" smtClean="0"/>
              <a:t> </a:t>
            </a:r>
            <a:r>
              <a:rPr lang="tr-TR" dirty="0" err="1" smtClean="0"/>
              <a:t>Attention</a:t>
            </a:r>
            <a:endParaRPr lang="tr-TR" dirty="0"/>
          </a:p>
        </p:txBody>
      </p:sp>
      <p:pic>
        <p:nvPicPr>
          <p:cNvPr id="5122" name="Picture 2" descr="https://miro.medium.com/v2/resize:fit:875/0*EjRv0eocwCUfy0c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400" y="1969472"/>
            <a:ext cx="7886421" cy="45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84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Multi-</a:t>
            </a:r>
            <a:r>
              <a:rPr lang="tr-TR" dirty="0" err="1" smtClean="0"/>
              <a:t>Head</a:t>
            </a:r>
            <a:r>
              <a:rPr lang="tr-TR" dirty="0" smtClean="0"/>
              <a:t> </a:t>
            </a:r>
            <a:r>
              <a:rPr lang="tr-TR" dirty="0" err="1" smtClean="0"/>
              <a:t>Attention</a:t>
            </a:r>
            <a:endParaRPr lang="tr-TR" dirty="0"/>
          </a:p>
        </p:txBody>
      </p:sp>
      <p:pic>
        <p:nvPicPr>
          <p:cNvPr id="11266" name="Picture 2" descr="https://jalammar.github.io/images/t/transformer_self_attention_vect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" y="2157731"/>
            <a:ext cx="6606358" cy="41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ikdörtgen 3"/>
          <p:cNvSpPr/>
          <p:nvPr/>
        </p:nvSpPr>
        <p:spPr>
          <a:xfrm>
            <a:off x="7646893" y="1202989"/>
            <a:ext cx="398481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b="1" dirty="0" err="1"/>
              <a:t>The</a:t>
            </a:r>
            <a:r>
              <a:rPr lang="tr-TR" sz="2400" b="1" dirty="0"/>
              <a:t> </a:t>
            </a:r>
            <a:r>
              <a:rPr lang="tr-TR" sz="2400" b="1" dirty="0" err="1"/>
              <a:t>first</a:t>
            </a:r>
            <a:r>
              <a:rPr lang="tr-TR" sz="2400" b="1" dirty="0"/>
              <a:t> step in </a:t>
            </a:r>
            <a:r>
              <a:rPr lang="tr-TR" sz="2400" b="1" dirty="0" err="1"/>
              <a:t>calculating</a:t>
            </a:r>
            <a:r>
              <a:rPr lang="tr-TR" sz="2400" b="1" dirty="0"/>
              <a:t> self-</a:t>
            </a:r>
            <a:r>
              <a:rPr lang="tr-TR" sz="2400" b="1" dirty="0" err="1"/>
              <a:t>attention</a:t>
            </a:r>
            <a:r>
              <a:rPr lang="tr-TR" sz="2400" b="1" dirty="0"/>
              <a:t> is </a:t>
            </a:r>
            <a:r>
              <a:rPr lang="tr-TR" sz="2400" b="1" dirty="0" err="1"/>
              <a:t>to</a:t>
            </a:r>
            <a:r>
              <a:rPr lang="tr-TR" sz="2400" b="1" dirty="0"/>
              <a:t> </a:t>
            </a:r>
            <a:r>
              <a:rPr lang="tr-TR" sz="2400" b="1" dirty="0" err="1"/>
              <a:t>create</a:t>
            </a:r>
            <a:r>
              <a:rPr lang="tr-TR" sz="2400" b="1" dirty="0"/>
              <a:t> </a:t>
            </a:r>
            <a:r>
              <a:rPr lang="tr-TR" sz="2400" b="1" dirty="0" err="1"/>
              <a:t>three</a:t>
            </a:r>
            <a:r>
              <a:rPr lang="tr-TR" sz="2400" b="1" dirty="0"/>
              <a:t> </a:t>
            </a:r>
            <a:r>
              <a:rPr lang="tr-TR" sz="2400" b="1" dirty="0" err="1"/>
              <a:t>vectors</a:t>
            </a:r>
            <a:r>
              <a:rPr lang="tr-TR" sz="2400" b="1" dirty="0"/>
              <a:t> </a:t>
            </a:r>
            <a:r>
              <a:rPr lang="tr-TR" sz="2400" b="1" dirty="0" err="1"/>
              <a:t>from</a:t>
            </a:r>
            <a:r>
              <a:rPr lang="tr-TR" sz="2400" b="1" dirty="0"/>
              <a:t> </a:t>
            </a:r>
            <a:r>
              <a:rPr lang="tr-TR" sz="2400" b="1" dirty="0" err="1"/>
              <a:t>each</a:t>
            </a:r>
            <a:r>
              <a:rPr lang="tr-TR" sz="2400" b="1" dirty="0"/>
              <a:t> of </a:t>
            </a:r>
            <a:r>
              <a:rPr lang="tr-TR" sz="2400" b="1" dirty="0" err="1"/>
              <a:t>the</a:t>
            </a:r>
            <a:r>
              <a:rPr lang="tr-TR" sz="2400" b="1" dirty="0"/>
              <a:t> </a:t>
            </a:r>
            <a:r>
              <a:rPr lang="tr-TR" sz="2400" b="1" dirty="0" err="1"/>
              <a:t>encoder’s</a:t>
            </a:r>
            <a:r>
              <a:rPr lang="tr-TR" sz="2400" b="1" dirty="0"/>
              <a:t> </a:t>
            </a:r>
            <a:r>
              <a:rPr lang="tr-TR" sz="2400" b="1" dirty="0" err="1"/>
              <a:t>input</a:t>
            </a:r>
            <a:r>
              <a:rPr lang="tr-TR" sz="2400" b="1" dirty="0"/>
              <a:t> </a:t>
            </a:r>
            <a:r>
              <a:rPr lang="tr-TR" sz="2400" b="1" dirty="0" err="1"/>
              <a:t>vectors</a:t>
            </a:r>
            <a:r>
              <a:rPr lang="tr-TR" sz="2400" b="1" dirty="0"/>
              <a:t> (in </a:t>
            </a:r>
            <a:r>
              <a:rPr lang="tr-TR" sz="2400" b="1" dirty="0" err="1"/>
              <a:t>this</a:t>
            </a:r>
            <a:r>
              <a:rPr lang="tr-TR" sz="2400" b="1" dirty="0"/>
              <a:t> </a:t>
            </a:r>
            <a:r>
              <a:rPr lang="tr-TR" sz="2400" b="1" dirty="0" err="1"/>
              <a:t>case</a:t>
            </a:r>
            <a:r>
              <a:rPr lang="tr-TR" sz="2400" b="1" dirty="0"/>
              <a:t>, </a:t>
            </a:r>
            <a:r>
              <a:rPr lang="tr-TR" sz="2400" b="1" dirty="0" err="1"/>
              <a:t>the</a:t>
            </a:r>
            <a:r>
              <a:rPr lang="tr-TR" sz="2400" b="1" dirty="0"/>
              <a:t> </a:t>
            </a:r>
            <a:r>
              <a:rPr lang="tr-TR" sz="2400" b="1" dirty="0" err="1"/>
              <a:t>embedding</a:t>
            </a:r>
            <a:r>
              <a:rPr lang="tr-TR" sz="2400" b="1" dirty="0"/>
              <a:t> of </a:t>
            </a:r>
            <a:r>
              <a:rPr lang="tr-TR" sz="2400" b="1" dirty="0" err="1"/>
              <a:t>each</a:t>
            </a:r>
            <a:r>
              <a:rPr lang="tr-TR" sz="2400" b="1" dirty="0"/>
              <a:t> </a:t>
            </a:r>
            <a:r>
              <a:rPr lang="tr-TR" sz="2400" b="1" dirty="0" err="1"/>
              <a:t>word</a:t>
            </a:r>
            <a:r>
              <a:rPr lang="tr-TR" sz="2400" b="1" dirty="0"/>
              <a:t>). </a:t>
            </a:r>
            <a:endParaRPr lang="tr-TR" sz="2400" b="1" dirty="0" smtClean="0"/>
          </a:p>
          <a:p>
            <a:r>
              <a:rPr lang="tr-TR" sz="2400" b="1" dirty="0" err="1" smtClean="0"/>
              <a:t>So</a:t>
            </a:r>
            <a:r>
              <a:rPr lang="tr-TR" sz="2400" b="1" dirty="0" smtClean="0"/>
              <a:t> </a:t>
            </a:r>
            <a:r>
              <a:rPr lang="tr-TR" sz="2400" b="1" dirty="0" err="1"/>
              <a:t>for</a:t>
            </a:r>
            <a:r>
              <a:rPr lang="tr-TR" sz="2400" b="1" dirty="0"/>
              <a:t> </a:t>
            </a:r>
            <a:r>
              <a:rPr lang="tr-TR" sz="2400" b="1" dirty="0" err="1"/>
              <a:t>each</a:t>
            </a:r>
            <a:r>
              <a:rPr lang="tr-TR" sz="2400" b="1" dirty="0"/>
              <a:t> </a:t>
            </a:r>
            <a:r>
              <a:rPr lang="tr-TR" sz="2400" b="1" dirty="0" err="1"/>
              <a:t>word</a:t>
            </a:r>
            <a:r>
              <a:rPr lang="tr-TR" sz="2400" b="1" dirty="0"/>
              <a:t>, </a:t>
            </a:r>
            <a:r>
              <a:rPr lang="tr-TR" sz="2400" b="1" dirty="0" err="1"/>
              <a:t>we</a:t>
            </a:r>
            <a:r>
              <a:rPr lang="tr-TR" sz="2400" b="1" dirty="0"/>
              <a:t> </a:t>
            </a:r>
            <a:r>
              <a:rPr lang="tr-TR" sz="2400" b="1" dirty="0" err="1"/>
              <a:t>create</a:t>
            </a:r>
            <a:r>
              <a:rPr lang="tr-TR" sz="2400" b="1" dirty="0"/>
              <a:t> a Query </a:t>
            </a:r>
            <a:r>
              <a:rPr lang="tr-TR" sz="2400" b="1" dirty="0" err="1"/>
              <a:t>vector</a:t>
            </a:r>
            <a:r>
              <a:rPr lang="tr-TR" sz="2400" b="1" dirty="0"/>
              <a:t>, a </a:t>
            </a:r>
            <a:r>
              <a:rPr lang="tr-TR" sz="2400" b="1" dirty="0" err="1"/>
              <a:t>Key</a:t>
            </a:r>
            <a:r>
              <a:rPr lang="tr-TR" sz="2400" b="1" dirty="0"/>
              <a:t> </a:t>
            </a:r>
            <a:r>
              <a:rPr lang="tr-TR" sz="2400" b="1" dirty="0" err="1"/>
              <a:t>vector</a:t>
            </a:r>
            <a:r>
              <a:rPr lang="tr-TR" sz="2400" b="1" dirty="0"/>
              <a:t>, </a:t>
            </a:r>
            <a:r>
              <a:rPr lang="tr-TR" sz="2400" b="1" dirty="0" err="1"/>
              <a:t>and</a:t>
            </a:r>
            <a:r>
              <a:rPr lang="tr-TR" sz="2400" b="1" dirty="0"/>
              <a:t> a Value </a:t>
            </a:r>
            <a:r>
              <a:rPr lang="tr-TR" sz="2400" b="1" dirty="0" err="1"/>
              <a:t>vector</a:t>
            </a:r>
            <a:r>
              <a:rPr lang="tr-TR" sz="2400" b="1" dirty="0"/>
              <a:t>. </a:t>
            </a:r>
            <a:r>
              <a:rPr lang="tr-TR" sz="2400" b="1" dirty="0" err="1"/>
              <a:t>These</a:t>
            </a:r>
            <a:r>
              <a:rPr lang="tr-TR" sz="2400" b="1" dirty="0"/>
              <a:t> </a:t>
            </a:r>
            <a:r>
              <a:rPr lang="tr-TR" sz="2400" b="1" dirty="0" err="1"/>
              <a:t>vectors</a:t>
            </a:r>
            <a:r>
              <a:rPr lang="tr-TR" sz="2400" b="1" dirty="0"/>
              <a:t> </a:t>
            </a:r>
            <a:r>
              <a:rPr lang="tr-TR" sz="2400" b="1" dirty="0" err="1"/>
              <a:t>are</a:t>
            </a:r>
            <a:r>
              <a:rPr lang="tr-TR" sz="2400" b="1" dirty="0"/>
              <a:t> </a:t>
            </a:r>
            <a:r>
              <a:rPr lang="tr-TR" sz="2400" b="1" dirty="0" err="1"/>
              <a:t>created</a:t>
            </a:r>
            <a:r>
              <a:rPr lang="tr-TR" sz="2400" b="1" dirty="0"/>
              <a:t> </a:t>
            </a:r>
            <a:r>
              <a:rPr lang="tr-TR" sz="2400" b="1" dirty="0" err="1"/>
              <a:t>by</a:t>
            </a:r>
            <a:r>
              <a:rPr lang="tr-TR" sz="2400" b="1" dirty="0"/>
              <a:t> </a:t>
            </a:r>
            <a:r>
              <a:rPr lang="tr-TR" sz="2400" b="1" dirty="0" err="1"/>
              <a:t>multiplying</a:t>
            </a:r>
            <a:r>
              <a:rPr lang="tr-TR" sz="2400" b="1" dirty="0"/>
              <a:t> </a:t>
            </a:r>
            <a:r>
              <a:rPr lang="tr-TR" sz="2400" b="1" dirty="0" err="1"/>
              <a:t>the</a:t>
            </a:r>
            <a:r>
              <a:rPr lang="tr-TR" sz="2400" b="1" dirty="0"/>
              <a:t> </a:t>
            </a:r>
            <a:r>
              <a:rPr lang="tr-TR" sz="2400" b="1" dirty="0" err="1"/>
              <a:t>embedding</a:t>
            </a:r>
            <a:r>
              <a:rPr lang="tr-TR" sz="2400" b="1" dirty="0"/>
              <a:t> </a:t>
            </a:r>
            <a:r>
              <a:rPr lang="tr-TR" sz="2400" b="1" dirty="0" err="1"/>
              <a:t>by</a:t>
            </a:r>
            <a:r>
              <a:rPr lang="tr-TR" sz="2400" b="1" dirty="0"/>
              <a:t> </a:t>
            </a:r>
            <a:r>
              <a:rPr lang="tr-TR" sz="2400" b="1" dirty="0" err="1"/>
              <a:t>three</a:t>
            </a:r>
            <a:r>
              <a:rPr lang="tr-TR" sz="2400" b="1" dirty="0"/>
              <a:t> </a:t>
            </a:r>
            <a:r>
              <a:rPr lang="tr-TR" sz="2400" b="1" dirty="0" err="1"/>
              <a:t>matrices</a:t>
            </a:r>
            <a:r>
              <a:rPr lang="tr-TR" sz="2400" b="1" dirty="0"/>
              <a:t> </a:t>
            </a:r>
            <a:r>
              <a:rPr lang="tr-TR" sz="2400" b="1" dirty="0" err="1"/>
              <a:t>that</a:t>
            </a:r>
            <a:r>
              <a:rPr lang="tr-TR" sz="2400" b="1" dirty="0"/>
              <a:t> </a:t>
            </a:r>
            <a:r>
              <a:rPr lang="tr-TR" sz="2400" b="1" dirty="0" err="1"/>
              <a:t>we</a:t>
            </a:r>
            <a:r>
              <a:rPr lang="tr-TR" sz="2400" b="1" dirty="0"/>
              <a:t> </a:t>
            </a:r>
            <a:r>
              <a:rPr lang="tr-TR" sz="2400" b="1" dirty="0" err="1"/>
              <a:t>trained</a:t>
            </a:r>
            <a:r>
              <a:rPr lang="tr-TR" sz="2400" b="1" dirty="0"/>
              <a:t> </a:t>
            </a:r>
            <a:r>
              <a:rPr lang="tr-TR" sz="2400" b="1" dirty="0" err="1"/>
              <a:t>during</a:t>
            </a:r>
            <a:r>
              <a:rPr lang="tr-TR" sz="2400" b="1" dirty="0"/>
              <a:t> </a:t>
            </a:r>
            <a:r>
              <a:rPr lang="tr-TR" sz="2400" b="1" dirty="0" err="1"/>
              <a:t>the</a:t>
            </a:r>
            <a:r>
              <a:rPr lang="tr-TR" sz="2400" b="1" dirty="0"/>
              <a:t> </a:t>
            </a:r>
            <a:r>
              <a:rPr lang="tr-TR" sz="2400" b="1" dirty="0" err="1"/>
              <a:t>training</a:t>
            </a:r>
            <a:r>
              <a:rPr lang="tr-TR" sz="2400" b="1" dirty="0"/>
              <a:t> </a:t>
            </a:r>
            <a:r>
              <a:rPr lang="tr-TR" sz="2400" b="1" dirty="0" err="1"/>
              <a:t>process</a:t>
            </a:r>
            <a:r>
              <a:rPr lang="tr-TR" sz="2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944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Self-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98" y="1716900"/>
            <a:ext cx="9099379" cy="457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Self-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39" y="1409858"/>
            <a:ext cx="987880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0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Self-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070" y="1478305"/>
            <a:ext cx="959301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3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Multi-</a:t>
            </a:r>
            <a:r>
              <a:rPr lang="tr-TR" dirty="0" err="1"/>
              <a:t>Headed</a:t>
            </a:r>
            <a:r>
              <a:rPr lang="tr-TR" dirty="0"/>
              <a:t> 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1" y="1865170"/>
            <a:ext cx="10116962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Multi-</a:t>
            </a:r>
            <a:r>
              <a:rPr lang="tr-TR" dirty="0" err="1"/>
              <a:t>Headed</a:t>
            </a:r>
            <a:r>
              <a:rPr lang="tr-TR" dirty="0"/>
              <a:t> 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34" y="1490132"/>
            <a:ext cx="9491442" cy="496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smtClean="0"/>
              <a:t>Transformer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65" y="1717307"/>
            <a:ext cx="7916380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75E46A4-1694-5E50-A851-83FEEEA8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44" y="733804"/>
            <a:ext cx="4585076" cy="58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3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6" y="961512"/>
            <a:ext cx="10583752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42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1" y="775917"/>
            <a:ext cx="965969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3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43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20" y="816566"/>
            <a:ext cx="972638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52BCD-BAC9-BE45-F0BE-96111A10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130B8FF-2E71-462F-517B-4A06540CA888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6046CDD6-96AD-28DC-BE48-4B2568831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82362516-896E-86C5-9636-B71B729F0619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44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9D95B4D-0D88-CE63-6FF0-64BDFABAD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895" y="902227"/>
            <a:ext cx="9183705" cy="53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44CE1-0494-9A5F-DC20-F8BC10679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133232E-6E56-9EC4-24D1-25EABB4DCBD6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21BEDF1A-BA41-C519-1593-D51357A2C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00B206DC-B458-B442-27F4-1D0990921048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45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CF4B178-6D6B-8836-E2AE-894B02E9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87" y="816566"/>
            <a:ext cx="806880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6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33DF-FD5C-16A7-DD93-DCC9E3EF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1D94BE4-CF8E-9865-7F80-3E4F8F330395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B0CD7EE5-8089-8285-34C5-013CA267F0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9D4BBD77-D9F3-C7AF-94BF-C90850F554B1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46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7F4DC83-2640-1A36-95BA-2EB36091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60" y="1028365"/>
            <a:ext cx="770680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9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4C738-A860-CBCA-8BE0-2F6EF919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3F1186B-90BD-7C10-3E9E-77D779EB469C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CC7FDAF3-D3B3-9B25-ADF4-D2AC2BD23B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A4CD033D-B607-95FB-FCF6-E853DF55A7C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47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D0C1947-F106-4EC8-797A-BDCE3AD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2" y="1252233"/>
            <a:ext cx="8421275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FE8EA-B960-6193-25F3-B351E1B44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D2E88C2-D779-05FE-DAA7-7515B08B953F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08F2DF7F-B2E8-D0F8-8C90-15ED97708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322522D3-131D-EF4B-CD56-7FB2A1DC3D0C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48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87A621E-0CA5-13DB-0CAD-0D13C625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71" y="1007018"/>
            <a:ext cx="9783577" cy="51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0DF6A-83CB-075E-944B-51D797A2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8BB713A-7F4E-B2D0-9755-9DCFE2C7A86D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EBA2F783-F8B7-EC6A-0EA2-5CDBCB60B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B8A64452-19C6-FCD8-30CA-014CB63B9529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49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591DCCC-C221-D9AE-1A01-BBE7C892C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6" y="816566"/>
            <a:ext cx="10025318" cy="544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Self-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15" y="1429812"/>
            <a:ext cx="992643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4E6C-E983-4A81-4E1E-3A572287E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4BDAB4A-EAC9-598B-0C59-A8A2890F623E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03DD13AD-392D-1A83-22BF-8EB4C379F4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5FF3BD82-1C86-A683-E37C-F334AAB680D3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50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2E15952-DD52-05C9-1A52-7F754DAB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18" y="918254"/>
            <a:ext cx="10170397" cy="55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6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07329-1F7F-ED58-900E-5D3E74D02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B480753-8697-8CD3-A2E3-BF1BFEDAEBBF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FB37CF33-A4C2-2800-B65B-952BE3BEA4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669AF563-1FE4-FC90-8DC5-4383945D4069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51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097FBB2-25D3-06AC-2FCC-DDD79E5E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32" y="1010045"/>
            <a:ext cx="10083258" cy="52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3CB4-9F22-AFD4-3152-7870632C7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BB80B25-849A-0702-5FBE-DE31EEDAFA21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4456FCA2-55EB-65C5-739A-25D3D694A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C7384275-7E4F-5422-014D-C45C401FCB36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52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3110E96-19D3-8920-0DA6-E08AE6BB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10" y="989479"/>
            <a:ext cx="9563291" cy="54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AEAA7-65C3-A22A-9712-A3FF6B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35EA65E-E2D0-3B70-3739-7A6EABCECBAF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3C0B5395-E1C6-1DB3-2F37-5B702B39E4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581E6C90-3B4F-67A1-AC6A-2A2437C38DD6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53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088225F-6B3C-D615-9B5F-B8786C80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9" y="895394"/>
            <a:ext cx="10136545" cy="55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2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6D80E-CC2A-6F16-8ECE-CAF135C6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EA072CE-4954-7045-F725-C885EDAF4D31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E5EAF712-490B-C58B-7FA3-8C97BA36A2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FCC0A9D6-C4DC-FCB7-D81F-24F066DA4917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54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98A30D0-2089-5433-570F-71857B0BE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98" y="816566"/>
            <a:ext cx="9541612" cy="55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1122-D6B7-EA6B-224E-80A094C04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3DDB16A-A3AB-B62D-3E8F-B9F6FCEFC3F1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4B904E5B-5250-6FD5-2D17-3D243A192D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DCABF978-B75F-F848-15C7-848424762532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55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D1BF480-0F47-846F-D682-D7613D85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38" y="816565"/>
            <a:ext cx="9955608" cy="56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2B5D-F172-8A5E-956E-637C893E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CE74A9D-D64A-2286-D4EB-99B035DE132A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1DA5429C-3A5D-85BE-4670-430EB7ED6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CFF29570-CC1F-F60A-3F98-F195660A4B99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56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0D9139F-8312-DEFB-7FC7-D0FC605F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50" y="1007018"/>
            <a:ext cx="9828962" cy="54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4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CB63D-6A66-BE2C-7D18-69C0FD15F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160E2BB-3AAE-C79A-1CF9-C4F5B02984A3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D27674D7-F0A2-ECF2-4AC0-98A884669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E469B477-0199-E8EA-DC48-CB624C23D431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57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76F89B9-EDE8-D3A7-8645-AFD939AA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86" y="1004548"/>
            <a:ext cx="9463887" cy="564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3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2AA16-F4C0-792B-A487-7EA259FF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ABF3173-1B34-2DC0-4593-C294804FE58A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112D2498-FDB2-FC67-DCC9-4104C32873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0281EAC4-8EFB-A40B-C25F-1BA735AEB09A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58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1DD9EBC-DAA8-F2EE-0BF5-FEB11702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816566"/>
            <a:ext cx="9863628" cy="58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9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14495-B3FE-473C-E5CF-1A332DA8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9A078B4-C579-51F6-B477-4E001D1071BE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AC2A91F3-E63C-FBF5-696A-CF3DBFEDE4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FE9C4CDE-468D-67D7-78F7-237262D0DA61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59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293BDD-DA3C-9084-6DCF-786DE19D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63" y="996202"/>
            <a:ext cx="9651832" cy="54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4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535" y="-110032"/>
            <a:ext cx="12327070" cy="707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60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43" y="2073011"/>
            <a:ext cx="5830114" cy="1267002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911" y="1495507"/>
            <a:ext cx="3534268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61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1686962"/>
            <a:ext cx="6077798" cy="282932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681" y="1609302"/>
            <a:ext cx="3486637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62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27" y="1066301"/>
            <a:ext cx="1051706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3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63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59" y="963967"/>
            <a:ext cx="995501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8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64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14" y="816566"/>
            <a:ext cx="103455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1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65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16" y="2076092"/>
            <a:ext cx="968827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0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66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2614330"/>
            <a:ext cx="10116962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6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67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34" y="2052445"/>
            <a:ext cx="1043133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68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97" y="1342734"/>
            <a:ext cx="10602805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69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5" y="1156970"/>
            <a:ext cx="10850489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4" y="376977"/>
            <a:ext cx="11498280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70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17" y="948441"/>
            <a:ext cx="1020269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71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" y="961680"/>
            <a:ext cx="10593278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72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37" y="1161565"/>
            <a:ext cx="10545647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73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1000310"/>
            <a:ext cx="10564699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74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923575"/>
            <a:ext cx="10517068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75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757333"/>
            <a:ext cx="10974332" cy="5953956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813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2109434"/>
            <a:ext cx="597300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2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7" y="1037891"/>
            <a:ext cx="11326806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8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9" y="947391"/>
            <a:ext cx="11260121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2" y="1109339"/>
            <a:ext cx="1067901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432969"/>
            <a:ext cx="11888859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8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9" y="1096098"/>
            <a:ext cx="1130775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2" y="1366549"/>
            <a:ext cx="11041016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8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3" y="926911"/>
            <a:ext cx="1117438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55" y="1065992"/>
            <a:ext cx="10155067" cy="54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5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12" y="816566"/>
            <a:ext cx="9840698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3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64" y="790038"/>
            <a:ext cx="10345594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0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" y="80495"/>
            <a:ext cx="11993649" cy="66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9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18" y="137653"/>
            <a:ext cx="11202963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78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96" y="363070"/>
            <a:ext cx="11272930" cy="54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1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403412"/>
            <a:ext cx="10977557" cy="570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7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van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0942"/>
            <a:ext cx="11482716" cy="42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20" y="70969"/>
            <a:ext cx="12279439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8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2" y="189162"/>
            <a:ext cx="12050757" cy="652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389502"/>
            <a:ext cx="10595103" cy="646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7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49" y="-14768"/>
            <a:ext cx="11831701" cy="68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9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04" y="-38584"/>
            <a:ext cx="12231807" cy="69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499533"/>
            <a:ext cx="10427853" cy="566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5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051" y="347524"/>
            <a:ext cx="9993120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86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77" y="271927"/>
            <a:ext cx="11001265" cy="58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221737"/>
            <a:ext cx="10557956" cy="635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0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" name="Unvan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94" y="747338"/>
            <a:ext cx="8688012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3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2024</TotalTime>
  <Words>1807</Words>
  <Application>Microsoft Office PowerPoint</Application>
  <PresentationFormat>Geniş ekran</PresentationFormat>
  <Paragraphs>416</Paragraphs>
  <Slides>132</Slides>
  <Notes>102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132</vt:i4>
      </vt:variant>
    </vt:vector>
  </HeadingPairs>
  <TitlesOfParts>
    <vt:vector size="136" baseType="lpstr">
      <vt:lpstr>Arial</vt:lpstr>
      <vt:lpstr>Calibri</vt:lpstr>
      <vt:lpstr>Calibri Light</vt:lpstr>
      <vt:lpstr>Metropolitan</vt:lpstr>
      <vt:lpstr>GENERATIVE AI </vt:lpstr>
      <vt:lpstr>NLP</vt:lpstr>
      <vt:lpstr>NLP</vt:lpstr>
      <vt:lpstr>Transformer</vt:lpstr>
      <vt:lpstr>Self-Attention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Seq2Seq</vt:lpstr>
      <vt:lpstr>Seq2Seq</vt:lpstr>
      <vt:lpstr>Seq2Seq</vt:lpstr>
      <vt:lpstr>Attention Mechanism</vt:lpstr>
      <vt:lpstr>Transformer Architecture</vt:lpstr>
      <vt:lpstr>LLM</vt:lpstr>
      <vt:lpstr>PowerPoint Sunusu</vt:lpstr>
      <vt:lpstr>Transformer</vt:lpstr>
      <vt:lpstr>Transformer</vt:lpstr>
      <vt:lpstr>Encoder</vt:lpstr>
      <vt:lpstr>Word Embedding</vt:lpstr>
      <vt:lpstr>Positional Encoding</vt:lpstr>
      <vt:lpstr>Positional Encoding</vt:lpstr>
      <vt:lpstr>Multi-Head Attention</vt:lpstr>
      <vt:lpstr>Multi-Head Attention</vt:lpstr>
      <vt:lpstr>Self-Attention</vt:lpstr>
      <vt:lpstr>Self-Attention</vt:lpstr>
      <vt:lpstr>Self-Attention</vt:lpstr>
      <vt:lpstr>Multi-Headed Attention</vt:lpstr>
      <vt:lpstr>Multi-Headed Attention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</dc:title>
  <dc:creator>Lab43</dc:creator>
  <cp:lastModifiedBy>Lab43</cp:lastModifiedBy>
  <cp:revision>122</cp:revision>
  <dcterms:created xsi:type="dcterms:W3CDTF">2025-02-07T20:05:53Z</dcterms:created>
  <dcterms:modified xsi:type="dcterms:W3CDTF">2025-03-18T20:03:42Z</dcterms:modified>
</cp:coreProperties>
</file>